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07" r:id="rId2"/>
    <p:sldId id="310" r:id="rId3"/>
    <p:sldId id="311" r:id="rId4"/>
    <p:sldId id="312" r:id="rId5"/>
    <p:sldId id="305" r:id="rId6"/>
    <p:sldId id="298" r:id="rId7"/>
    <p:sldId id="299" r:id="rId8"/>
    <p:sldId id="300" r:id="rId9"/>
    <p:sldId id="302" r:id="rId10"/>
    <p:sldId id="303" r:id="rId11"/>
    <p:sldId id="30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660033"/>
    <a:srgbClr val="99FF99"/>
    <a:srgbClr val="FFCC99"/>
    <a:srgbClr val="3399FF"/>
    <a:srgbClr val="99FFCC"/>
    <a:srgbClr val="99CCFF"/>
    <a:srgbClr val="0033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321FBF-236A-46D1-861E-B9B83A2A0CDF}" type="datetimeFigureOut">
              <a:rPr lang="ms-MY"/>
              <a:pPr>
                <a:defRPr/>
              </a:pPr>
              <a:t>04/11/2013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BF74B22-EE8D-49A6-B16C-E657C1848852}" type="slidenum">
              <a:rPr lang="ms-MY"/>
              <a:pPr>
                <a:defRPr/>
              </a:pPr>
              <a:t>‹#›</a:t>
            </a:fld>
            <a:endParaRPr lang="ms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000860-22F1-4876-90E7-5A3E08DE9284}" type="datetimeFigureOut">
              <a:rPr lang="en-MY"/>
              <a:pPr>
                <a:defRPr/>
              </a:pPr>
              <a:t>4/11/2013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MY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MY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8E84BB-BA84-43F1-AC32-88C50664417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ms-MY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41D7D1-960B-4BD1-99A7-3B9911A0552A}" type="slidenum">
              <a:rPr lang="ms-MY" smtClean="0"/>
              <a:pPr>
                <a:defRPr/>
              </a:pPr>
              <a:t>1</a:t>
            </a:fld>
            <a:endParaRPr lang="ms-M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101447-FF16-4B11-B210-EB468A627B66}" type="slidenum">
              <a:rPr lang="en-MY" smtClean="0"/>
              <a:pPr>
                <a:defRPr/>
              </a:pPr>
              <a:t>4</a:t>
            </a:fld>
            <a:endParaRPr lang="en-MY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E84BB-BA84-43F1-AC32-88C506644170}" type="slidenum">
              <a:rPr lang="en-MY" smtClean="0"/>
              <a:pPr>
                <a:defRPr/>
              </a:pPr>
              <a:t>5</a:t>
            </a:fld>
            <a:endParaRPr lang="en-MY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AU" dirty="0" err="1" smtClean="0"/>
              <a:t>Ir</a:t>
            </a:r>
            <a:r>
              <a:rPr lang="en-AU" dirty="0" smtClean="0"/>
              <a:t>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2341A2-0E62-45B8-97A0-3F7A0BCB8556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AU" smtClean="0"/>
              <a:t>Ir 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19759C-6183-43FF-8E81-AE8980D5EA5E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A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E84BB-BA84-43F1-AC32-88C506644170}" type="slidenum">
              <a:rPr lang="en-MY" smtClean="0"/>
              <a:pPr>
                <a:defRPr/>
              </a:pPr>
              <a:t>10</a:t>
            </a:fld>
            <a:endParaRPr lang="en-MY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ms-MY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41D7D1-960B-4BD1-99A7-3B9911A0552A}" type="slidenum">
              <a:rPr lang="ms-MY" smtClean="0"/>
              <a:pPr>
                <a:defRPr/>
              </a:pPr>
              <a:t>11</a:t>
            </a:fld>
            <a:endParaRPr lang="ms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ms-MY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s-MY"/>
              <a:t>05/24/12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7BFCF-22DA-471D-AF66-B20A550AA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s-MY"/>
              <a:t>05/24/12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601E7-1506-483C-A359-1A60F52F0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55812" cy="5845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5038" cy="5845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s-MY"/>
              <a:t>05/24/12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D09EF-8D8B-4637-96E2-111906D1C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s-MY"/>
              <a:t>05/24/12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60E11-4C03-4397-B939-0F74FC910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s-MY"/>
              <a:t>05/24/12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80EDD-7E37-4325-AAF3-A64A981D9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s-MY"/>
              <a:t>05/24/12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D85A6-655F-4833-B97B-6FC97E409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s-MY"/>
              <a:t>05/24/12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873F8-7AA9-43A9-BED4-D49F694E1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s-MY"/>
              <a:t>05/24/12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4E80F-9BAA-4205-B4C2-E6B27EF76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s-MY"/>
              <a:t>05/24/12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CD2B0-E433-4CEC-A77A-612ABE6A3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s-MY"/>
              <a:t>05/24/12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F5E2F-1443-4859-97F4-D645E701F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ms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s-MY"/>
              <a:t>05/24/12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FEE1-DD14-4945-AA09-CC765CDDC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3250" cy="1136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2725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SzPct val="100000"/>
              <a:defRPr b="1">
                <a:solidFill>
                  <a:srgbClr val="000000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r>
              <a:rPr lang="ms-MY"/>
              <a:t>05/24/12</a:t>
            </a:r>
            <a:endParaRPr lang="en-US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ms-MY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27775"/>
            <a:ext cx="2127250" cy="414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SzPct val="100000"/>
              <a:defRPr b="1">
                <a:solidFill>
                  <a:srgbClr val="000000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C474C6C6-A69A-404D-9C39-98F3BE0E3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SimSun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SimSun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SimSun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SimSun" charset="-122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SimSun" charset="-122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SimSun" charset="-122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SimSun" charset="-122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SimSun" charset="-122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 flipH="1" flipV="1">
            <a:off x="-761206" y="1632744"/>
            <a:ext cx="3265488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53975"/>
            <a:ext cx="9144000" cy="1588"/>
          </a:xfrm>
          <a:prstGeom prst="line">
            <a:avLst/>
          </a:prstGeom>
          <a:ln w="76200">
            <a:solidFill>
              <a:srgbClr val="6600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95250" y="271463"/>
            <a:ext cx="720725" cy="2184400"/>
            <a:chOff x="50800" y="609600"/>
            <a:chExt cx="635000" cy="1905000"/>
          </a:xfrm>
        </p:grpSpPr>
        <p:pic>
          <p:nvPicPr>
            <p:cNvPr id="2066" name="Picture 11" descr="JKT log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427" y="1981200"/>
              <a:ext cx="568325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7" name="Picture 15" descr="http://t2.gstatic.com/images?q=tbn:QN3y44xTtWKKDM::&amp;t=1&amp;usg=__5jSXAbg1-VPSSxqTVn8ML0XMvso=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800" y="609600"/>
              <a:ext cx="635000" cy="53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8" name="Picture 1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3200" y="1295400"/>
              <a:ext cx="304800" cy="565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0" name="Straight Connector 9"/>
          <p:cNvCxnSpPr/>
          <p:nvPr/>
        </p:nvCxnSpPr>
        <p:spPr>
          <a:xfrm rot="10800000" flipV="1">
            <a:off x="0" y="109538"/>
            <a:ext cx="9144000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2" descr="C:\Documents and Settings\ezza.atiqah\Desktop\wbdb pic\WORKSHOP Putrajaya photo 6-7 Sept 2012.JPG"/>
          <p:cNvPicPr>
            <a:picLocks noChangeAspect="1" noChangeArrowheads="1"/>
          </p:cNvPicPr>
          <p:nvPr/>
        </p:nvPicPr>
        <p:blipFill>
          <a:blip r:embed="rId6"/>
          <a:srcRect l="3125" t="2499" r="2499" b="17500"/>
          <a:stretch>
            <a:fillRect/>
          </a:stretch>
        </p:blipFill>
        <p:spPr bwMode="auto">
          <a:xfrm>
            <a:off x="0" y="5497513"/>
            <a:ext cx="1652588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3" descr="C:\Documents and Settings\ezza.atiqah\Desktop\wbdb pic\DSCN2499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77975" y="5497513"/>
            <a:ext cx="1458913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4" descr="C:\Documents and Settings\ezza.atiqah\Desktop\wbdb pic\DSCN4208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94025" y="5497513"/>
            <a:ext cx="1457325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5" descr="C:\Documents and Settings\ezza.atiqah\Desktop\wbdb pic\DSCF7188.JPG"/>
          <p:cNvPicPr>
            <a:picLocks noChangeAspect="1" noChangeArrowheads="1"/>
          </p:cNvPicPr>
          <p:nvPr/>
        </p:nvPicPr>
        <p:blipFill>
          <a:blip r:embed="rId9"/>
          <a:srcRect t="11012" r="4955"/>
          <a:stretch>
            <a:fillRect/>
          </a:stretch>
        </p:blipFill>
        <p:spPr bwMode="auto">
          <a:xfrm>
            <a:off x="4440238" y="5497513"/>
            <a:ext cx="1522412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6" descr="C:\Documents and Settings\ezza.atiqah\Desktop\wbdb pic\DSCN2553.JPG"/>
          <p:cNvPicPr>
            <a:picLocks noChangeAspect="1" noChangeArrowheads="1"/>
          </p:cNvPicPr>
          <p:nvPr/>
        </p:nvPicPr>
        <p:blipFill>
          <a:blip r:embed="rId10"/>
          <a:srcRect l="1964" t="7857" r="5728"/>
          <a:stretch>
            <a:fillRect/>
          </a:stretch>
        </p:blipFill>
        <p:spPr bwMode="auto">
          <a:xfrm>
            <a:off x="5932488" y="5497513"/>
            <a:ext cx="1652587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7" descr="C:\Documents and Settings\ezza.atiqah\Desktop\wbdb pic\DSCN4271.JPG"/>
          <p:cNvPicPr>
            <a:picLocks noChangeAspect="1" noChangeArrowheads="1"/>
          </p:cNvPicPr>
          <p:nvPr/>
        </p:nvPicPr>
        <p:blipFill>
          <a:blip r:embed="rId11"/>
          <a:srcRect l="6250" r="3125" b="5000"/>
          <a:stretch>
            <a:fillRect/>
          </a:stretch>
        </p:blipFill>
        <p:spPr bwMode="auto">
          <a:xfrm>
            <a:off x="7566025" y="5497513"/>
            <a:ext cx="157797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Straight Connector 28"/>
          <p:cNvCxnSpPr/>
          <p:nvPr/>
        </p:nvCxnSpPr>
        <p:spPr>
          <a:xfrm>
            <a:off x="0" y="5497513"/>
            <a:ext cx="9144000" cy="1587"/>
          </a:xfrm>
          <a:prstGeom prst="line">
            <a:avLst/>
          </a:prstGeom>
          <a:ln w="76200">
            <a:solidFill>
              <a:srgbClr val="6600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0" y="6586538"/>
            <a:ext cx="9144000" cy="0"/>
          </a:xfrm>
          <a:prstGeom prst="line">
            <a:avLst/>
          </a:prstGeom>
          <a:ln w="76200">
            <a:solidFill>
              <a:srgbClr val="6600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-76200" y="6629400"/>
            <a:ext cx="9197975" cy="319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4278" tIns="33425" rIns="64278" bIns="33425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</a:t>
            </a:r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RESEARCH  AND TECHNICAL  LEGISLATION DIVISION, LOCAL GOVERNMENT DEPARTMENT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2064" name="Picture 23" descr="stock-photo-beautiful-floral-border-56026975.jpg"/>
          <p:cNvPicPr>
            <a:picLocks noChangeAspect="1"/>
          </p:cNvPicPr>
          <p:nvPr/>
        </p:nvPicPr>
        <p:blipFill>
          <a:blip r:embed="rId12">
            <a:lum bright="70000" contrast="-70000"/>
          </a:blip>
          <a:srcRect r="4256" b="42105"/>
          <a:stretch>
            <a:fillRect/>
          </a:stretch>
        </p:blipFill>
        <p:spPr bwMode="auto">
          <a:xfrm>
            <a:off x="3048000" y="152400"/>
            <a:ext cx="60960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1"/>
          <p:cNvSpPr/>
          <p:nvPr/>
        </p:nvSpPr>
        <p:spPr>
          <a:xfrm>
            <a:off x="1447800" y="3505200"/>
            <a:ext cx="7696200" cy="804608"/>
          </a:xfrm>
          <a:prstGeom prst="rect">
            <a:avLst/>
          </a:prstGeom>
          <a:ln>
            <a:noFill/>
          </a:ln>
        </p:spPr>
        <p:txBody>
          <a:bodyPr lIns="65306" tIns="32653" rIns="65306" bIns="32653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48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99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charset="0"/>
              </a:rPr>
              <a:t>NEW MODEL OSC</a:t>
            </a:r>
            <a:endParaRPr lang="ms-MY" sz="48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99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1676400" y="53975"/>
            <a:ext cx="7391400" cy="436563"/>
          </a:xfrm>
          <a:prstGeom prst="roundRect">
            <a:avLst>
              <a:gd name="adj" fmla="val 694"/>
            </a:avLst>
          </a:prstGeom>
          <a:solidFill>
            <a:srgbClr val="993366"/>
          </a:solidFill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wrap="none" lIns="65306" tIns="32653" rIns="65306" bIns="3265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Georgia" pitchFamily="18" charset="0"/>
                <a:cs typeface="+mn-cs"/>
              </a:rPr>
              <a:t>DEPOSIT CCC AND G FORM</a:t>
            </a:r>
            <a:endParaRPr lang="en-US" sz="1400" b="1" dirty="0">
              <a:solidFill>
                <a:schemeClr val="bg1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auto">
          <a:xfrm>
            <a:off x="76200" y="53975"/>
            <a:ext cx="1490663" cy="436563"/>
          </a:xfrm>
          <a:prstGeom prst="roundRect">
            <a:avLst>
              <a:gd name="adj" fmla="val 694"/>
            </a:avLst>
          </a:prstGeom>
          <a:solidFill>
            <a:srgbClr val="993366"/>
          </a:solidFill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wrap="none" lIns="65306" tIns="32653" rIns="65306" bIns="32653" anchor="ctr"/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Georgia" pitchFamily="18" charset="0"/>
              </a:rPr>
              <a:t>PROCESS 5</a:t>
            </a:r>
            <a:endParaRPr lang="en-US" sz="1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479675" y="1143000"/>
            <a:ext cx="4683125" cy="3500438"/>
            <a:chOff x="3048000" y="1143000"/>
            <a:chExt cx="4683125" cy="3500438"/>
          </a:xfrm>
        </p:grpSpPr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4273550" y="1143000"/>
              <a:ext cx="1517650" cy="819150"/>
            </a:xfrm>
            <a:prstGeom prst="rect">
              <a:avLst/>
            </a:prstGeom>
            <a:solidFill>
              <a:srgbClr val="3399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7574" tIns="34921" rIns="67574" bIns="34921" anchor="ctr"/>
            <a:lstStyle/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ms-MY" sz="1000" b="1" dirty="0">
                  <a:latin typeface="Bookman Old Style" pitchFamily="18" charset="0"/>
                  <a:cs typeface="+mn-cs"/>
                </a:rPr>
                <a:t>PSP</a:t>
              </a:r>
            </a:p>
            <a:p>
              <a:pPr algn="ctr" defTabSz="653064">
                <a:buClr>
                  <a:srgbClr val="000000"/>
                </a:buClr>
                <a:buSzPct val="100000"/>
                <a:defRPr/>
              </a:pPr>
              <a:r>
                <a:rPr lang="ms-MY" sz="1000" b="1" dirty="0">
                  <a:solidFill>
                    <a:prstClr val="black"/>
                  </a:solidFill>
                  <a:latin typeface="Bookman Old Style" pitchFamily="18" charset="0"/>
                </a:rPr>
                <a:t>• </a:t>
              </a:r>
              <a:r>
                <a:rPr lang="ms-MY" sz="1000" dirty="0">
                  <a:solidFill>
                    <a:prstClr val="black"/>
                  </a:solidFill>
                  <a:latin typeface="Bookman Old Style" pitchFamily="18" charset="0"/>
                </a:rPr>
                <a:t>Deposit 2 </a:t>
              </a:r>
              <a:r>
                <a:rPr lang="ms-MY" sz="1000" dirty="0" smtClean="0">
                  <a:solidFill>
                    <a:prstClr val="black"/>
                  </a:solidFill>
                  <a:latin typeface="Bookman Old Style" pitchFamily="18" charset="0"/>
                </a:rPr>
                <a:t>copies </a:t>
              </a:r>
              <a:r>
                <a:rPr lang="ms-MY" sz="1000" dirty="0">
                  <a:solidFill>
                    <a:prstClr val="black"/>
                  </a:solidFill>
                  <a:latin typeface="Bookman Old Style" pitchFamily="18" charset="0"/>
                </a:rPr>
                <a:t>CCC &amp; Form G within 14 days after CCC issued</a:t>
              </a:r>
            </a:p>
          </p:txBody>
        </p:sp>
        <p:sp>
          <p:nvSpPr>
            <p:cNvPr id="18435" name="Line 4"/>
            <p:cNvSpPr>
              <a:spLocks noChangeShapeType="1"/>
            </p:cNvSpPr>
            <p:nvPr/>
          </p:nvSpPr>
          <p:spPr bwMode="auto">
            <a:xfrm flipH="1">
              <a:off x="4972050" y="1962150"/>
              <a:ext cx="0" cy="5508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65306" tIns="32653" rIns="65306" bIns="32653"/>
            <a:lstStyle/>
            <a:p>
              <a:endParaRPr lang="en-MY"/>
            </a:p>
          </p:txBody>
        </p:sp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4273550" y="2513013"/>
              <a:ext cx="1517650" cy="547687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7574" tIns="34921" rIns="67574" bIns="34921" anchor="ctr"/>
            <a:lstStyle/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ms-MY" sz="1000" b="1" dirty="0">
                  <a:latin typeface="Bookman Old Style" pitchFamily="18" charset="0"/>
                  <a:cs typeface="+mn-cs"/>
                </a:rPr>
                <a:t>OSC</a:t>
              </a:r>
            </a:p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1000" dirty="0">
                  <a:solidFill>
                    <a:prstClr val="black"/>
                  </a:solidFill>
                  <a:latin typeface="Bookman Old Style" pitchFamily="18" charset="0"/>
                </a:rPr>
                <a:t>Receive &amp; </a:t>
              </a:r>
              <a:r>
                <a:rPr lang="en-US" sz="1000" dirty="0" smtClean="0">
                  <a:solidFill>
                    <a:prstClr val="black"/>
                  </a:solidFill>
                  <a:latin typeface="Bookman Old Style" pitchFamily="18" charset="0"/>
                </a:rPr>
                <a:t>distribute</a:t>
              </a:r>
              <a:endParaRPr lang="ms-MY" sz="1000" dirty="0">
                <a:latin typeface="Bookman Old Style" pitchFamily="18" charset="0"/>
                <a:cs typeface="+mn-cs"/>
              </a:endParaRPr>
            </a:p>
          </p:txBody>
        </p:sp>
        <p:sp>
          <p:nvSpPr>
            <p:cNvPr id="18437" name="Text Box 6"/>
            <p:cNvSpPr txBox="1">
              <a:spLocks noChangeArrowheads="1"/>
            </p:cNvSpPr>
            <p:nvPr/>
          </p:nvSpPr>
          <p:spPr bwMode="auto">
            <a:xfrm>
              <a:off x="5013325" y="2071688"/>
              <a:ext cx="1692275" cy="52387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67574" tIns="34921" rIns="67574" bIns="34921"/>
            <a:lstStyle/>
            <a:p>
              <a:pPr algn="just" defTabSz="652463">
                <a:buFont typeface="Arial" pitchFamily="34" charset="0"/>
                <a:buChar char="•"/>
              </a:pPr>
              <a:r>
                <a:rPr lang="fi-FI" sz="1000" b="1" dirty="0">
                  <a:solidFill>
                    <a:srgbClr val="000000"/>
                  </a:solidFill>
                  <a:latin typeface="Calibri" pitchFamily="34" charset="0"/>
                </a:rPr>
                <a:t> CCC</a:t>
              </a:r>
            </a:p>
            <a:p>
              <a:pPr algn="just" defTabSz="652463">
                <a:buFont typeface="Arial" pitchFamily="34" charset="0"/>
                <a:buChar char="•"/>
              </a:pPr>
              <a:r>
                <a:rPr lang="fi-FI" sz="1000" b="1" dirty="0">
                  <a:solidFill>
                    <a:srgbClr val="000000"/>
                  </a:solidFill>
                  <a:latin typeface="Calibri" pitchFamily="34" charset="0"/>
                </a:rPr>
                <a:t> From G1 – G21</a:t>
              </a:r>
            </a:p>
            <a:p>
              <a:pPr algn="just" defTabSz="652463"/>
              <a:r>
                <a:rPr lang="fi-FI" sz="1000" b="1" dirty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</a:p>
            <a:p>
              <a:pPr algn="just" defTabSz="652463"/>
              <a:endParaRPr lang="fi-FI" sz="10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defTabSz="652463"/>
              <a:endParaRPr lang="ms-MY" sz="1000" dirty="0">
                <a:latin typeface="Calibri" pitchFamily="34" charset="0"/>
              </a:endParaRPr>
            </a:p>
          </p:txBody>
        </p:sp>
        <p:sp>
          <p:nvSpPr>
            <p:cNvPr id="18438" name="Text Box 7"/>
            <p:cNvSpPr txBox="1">
              <a:spLocks noChangeArrowheads="1"/>
            </p:cNvSpPr>
            <p:nvPr/>
          </p:nvSpPr>
          <p:spPr bwMode="auto">
            <a:xfrm>
              <a:off x="5791200" y="3429000"/>
              <a:ext cx="1939925" cy="35877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67574" tIns="34921" rIns="67574" bIns="34921"/>
            <a:lstStyle/>
            <a:p>
              <a:pPr algn="just" defTabSz="652463">
                <a:buClr>
                  <a:srgbClr val="000000"/>
                </a:buClr>
                <a:buSzPct val="100000"/>
                <a:buFont typeface="Arial" pitchFamily="34" charset="0"/>
                <a:buChar char="•"/>
              </a:pPr>
              <a:r>
                <a:rPr lang="fi-FI" sz="1000" b="1" dirty="0">
                  <a:solidFill>
                    <a:srgbClr val="000000"/>
                  </a:solidFill>
                  <a:latin typeface="Calibri" pitchFamily="34" charset="0"/>
                </a:rPr>
                <a:t> CCC </a:t>
              </a:r>
            </a:p>
            <a:p>
              <a:pPr algn="just" defTabSz="652463">
                <a:buClr>
                  <a:srgbClr val="000000"/>
                </a:buClr>
                <a:buSzPct val="100000"/>
                <a:buFont typeface="Arial" pitchFamily="34" charset="0"/>
                <a:buChar char="•"/>
              </a:pPr>
              <a:r>
                <a:rPr lang="fi-FI" sz="1000" b="1" dirty="0">
                  <a:solidFill>
                    <a:srgbClr val="000000"/>
                  </a:solidFill>
                  <a:latin typeface="Calibri" pitchFamily="34" charset="0"/>
                </a:rPr>
                <a:t> Form G1 – </a:t>
              </a:r>
              <a:r>
                <a:rPr lang="fi-FI" sz="1000" b="1" dirty="0" smtClean="0">
                  <a:solidFill>
                    <a:srgbClr val="000000"/>
                  </a:solidFill>
                  <a:latin typeface="Calibri" pitchFamily="34" charset="0"/>
                </a:rPr>
                <a:t>G21</a:t>
              </a:r>
              <a:endParaRPr lang="ms-MY" sz="1000" dirty="0">
                <a:latin typeface="Calibri" pitchFamily="34" charset="0"/>
              </a:endParaRPr>
            </a:p>
          </p:txBody>
        </p:sp>
        <p:sp>
          <p:nvSpPr>
            <p:cNvPr id="18439" name="Line 10"/>
            <p:cNvSpPr>
              <a:spLocks noChangeShapeType="1"/>
            </p:cNvSpPr>
            <p:nvPr/>
          </p:nvSpPr>
          <p:spPr bwMode="auto">
            <a:xfrm>
              <a:off x="4144963" y="3602038"/>
              <a:ext cx="166370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5306" tIns="32653" rIns="65306" bIns="32653"/>
            <a:lstStyle/>
            <a:p>
              <a:endParaRPr lang="en-MY"/>
            </a:p>
          </p:txBody>
        </p:sp>
        <p:sp>
          <p:nvSpPr>
            <p:cNvPr id="18440" name="Line 11"/>
            <p:cNvSpPr>
              <a:spLocks noChangeShapeType="1"/>
            </p:cNvSpPr>
            <p:nvPr/>
          </p:nvSpPr>
          <p:spPr bwMode="auto">
            <a:xfrm>
              <a:off x="4144963" y="3602038"/>
              <a:ext cx="0" cy="27463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65306" tIns="32653" rIns="65306" bIns="32653"/>
            <a:lstStyle/>
            <a:p>
              <a:endParaRPr lang="en-MY"/>
            </a:p>
          </p:txBody>
        </p:sp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3352800" y="3884613"/>
              <a:ext cx="1582738" cy="758825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7574" tIns="34921" rIns="67574" bIns="34921" anchor="ctr"/>
            <a:lstStyle/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1000" b="1" dirty="0">
                <a:latin typeface="Bookman Old Style" pitchFamily="18" charset="0"/>
                <a:cs typeface="+mn-cs"/>
              </a:endParaRPr>
            </a:p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1000" b="1" dirty="0">
                <a:latin typeface="Bookman Old Style" pitchFamily="18" charset="0"/>
                <a:cs typeface="+mn-cs"/>
              </a:endParaRPr>
            </a:p>
            <a:p>
              <a:pPr algn="ctr" defTabSz="653064">
                <a:buClr>
                  <a:srgbClr val="000000"/>
                </a:buClr>
                <a:buSzPct val="100000"/>
                <a:defRPr/>
              </a:pPr>
              <a:r>
                <a:rPr lang="ms-MY" sz="1000" b="1" dirty="0">
                  <a:solidFill>
                    <a:prstClr val="black"/>
                  </a:solidFill>
                  <a:latin typeface="Bookman Old Style" pitchFamily="18" charset="0"/>
                </a:rPr>
                <a:t>BUILDING DEPARTMENT</a:t>
              </a:r>
              <a:endParaRPr lang="ms-MY" sz="1000" dirty="0">
                <a:solidFill>
                  <a:prstClr val="black"/>
                </a:solidFill>
                <a:latin typeface="Bookman Old Style" pitchFamily="18" charset="0"/>
              </a:endParaRPr>
            </a:p>
            <a:p>
              <a:pPr algn="ctr" defTabSz="653064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1000" dirty="0">
                  <a:solidFill>
                    <a:prstClr val="black"/>
                  </a:solidFill>
                  <a:latin typeface="Bookman Old Style" pitchFamily="18" charset="0"/>
                </a:rPr>
                <a:t>Record &amp; file CCC &amp; Form G1 – G21</a:t>
              </a:r>
              <a:endParaRPr lang="ms-MY" sz="1000" dirty="0">
                <a:solidFill>
                  <a:prstClr val="black"/>
                </a:solidFill>
                <a:latin typeface="Bookman Old Style" pitchFamily="18" charset="0"/>
              </a:endParaRPr>
            </a:p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ms-MY" sz="1000" dirty="0">
                  <a:latin typeface="Bookman Old Style" pitchFamily="18" charset="0"/>
                  <a:cs typeface="+mn-cs"/>
                </a:rPr>
                <a:t> </a:t>
              </a:r>
            </a:p>
            <a:p>
              <a:pPr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1000" dirty="0">
                <a:latin typeface="Bookman Old Style" pitchFamily="18" charset="0"/>
                <a:cs typeface="+mn-cs"/>
              </a:endParaRPr>
            </a:p>
          </p:txBody>
        </p:sp>
        <p:sp>
          <p:nvSpPr>
            <p:cNvPr id="18442" name="Line 13"/>
            <p:cNvSpPr>
              <a:spLocks noChangeShapeType="1"/>
            </p:cNvSpPr>
            <p:nvPr/>
          </p:nvSpPr>
          <p:spPr bwMode="auto">
            <a:xfrm>
              <a:off x="5808663" y="3609975"/>
              <a:ext cx="0" cy="2746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65306" tIns="32653" rIns="65306" bIns="32653"/>
            <a:lstStyle/>
            <a:p>
              <a:endParaRPr lang="en-MY"/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5084763" y="3884613"/>
              <a:ext cx="1620837" cy="758825"/>
            </a:xfrm>
            <a:prstGeom prst="rect">
              <a:avLst/>
            </a:prstGeom>
            <a:solidFill>
              <a:srgbClr val="92D05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7574" tIns="34921" rIns="67574" bIns="34921" anchor="ctr"/>
            <a:lstStyle/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1000" b="1" dirty="0">
                <a:latin typeface="Bookman Old Style" pitchFamily="18" charset="0"/>
                <a:cs typeface="+mn-cs"/>
              </a:endParaRPr>
            </a:p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1000" b="1" dirty="0">
                <a:latin typeface="Bookman Old Style" pitchFamily="18" charset="0"/>
                <a:cs typeface="+mn-cs"/>
              </a:endParaRPr>
            </a:p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ms-MY" sz="1000" b="1" dirty="0">
                  <a:latin typeface="Bookman Old Style" pitchFamily="18" charset="0"/>
                  <a:cs typeface="+mn-cs"/>
                </a:rPr>
                <a:t>LAM/LJM</a:t>
              </a:r>
            </a:p>
            <a:p>
              <a:pPr algn="ctr" defTabSz="653064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1000" dirty="0">
                  <a:solidFill>
                    <a:prstClr val="black"/>
                  </a:solidFill>
                  <a:latin typeface="Bookman Old Style" pitchFamily="18" charset="0"/>
                </a:rPr>
                <a:t>Record &amp; file CCC &amp; Form G1 – G21</a:t>
              </a:r>
              <a:endParaRPr lang="ms-MY" sz="1000" dirty="0">
                <a:solidFill>
                  <a:prstClr val="black"/>
                </a:solidFill>
                <a:latin typeface="Bookman Old Style" pitchFamily="18" charset="0"/>
              </a:endParaRPr>
            </a:p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1000" b="1" dirty="0">
                <a:latin typeface="Bookman Old Style" pitchFamily="18" charset="0"/>
                <a:cs typeface="+mn-cs"/>
              </a:endParaRPr>
            </a:p>
            <a:p>
              <a:pPr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1000" dirty="0">
                <a:latin typeface="Bookman Old Style" pitchFamily="18" charset="0"/>
                <a:cs typeface="+mn-cs"/>
              </a:endParaRPr>
            </a:p>
          </p:txBody>
        </p:sp>
        <p:sp>
          <p:nvSpPr>
            <p:cNvPr id="18444" name="Line 15"/>
            <p:cNvSpPr>
              <a:spLocks noChangeShapeType="1"/>
            </p:cNvSpPr>
            <p:nvPr/>
          </p:nvSpPr>
          <p:spPr bwMode="auto">
            <a:xfrm flipV="1">
              <a:off x="4972050" y="3068638"/>
              <a:ext cx="0" cy="5334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5306" tIns="32653" rIns="65306" bIns="32653"/>
            <a:lstStyle/>
            <a:p>
              <a:endParaRPr lang="en-MY"/>
            </a:p>
          </p:txBody>
        </p:sp>
        <p:sp>
          <p:nvSpPr>
            <p:cNvPr id="18445" name="TextBox 27"/>
            <p:cNvSpPr txBox="1">
              <a:spLocks noChangeArrowheads="1"/>
            </p:cNvSpPr>
            <p:nvPr/>
          </p:nvSpPr>
          <p:spPr bwMode="auto">
            <a:xfrm>
              <a:off x="4230688" y="1258888"/>
              <a:ext cx="417512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1000" b="1">
                  <a:latin typeface="Calibri" pitchFamily="34" charset="0"/>
                </a:rPr>
                <a:t>6.1</a:t>
              </a:r>
              <a:endParaRPr lang="ms-MY" sz="1000" b="1">
                <a:latin typeface="Calibri" pitchFamily="34" charset="0"/>
              </a:endParaRPr>
            </a:p>
          </p:txBody>
        </p:sp>
        <p:sp>
          <p:nvSpPr>
            <p:cNvPr id="18446" name="TextBox 28"/>
            <p:cNvSpPr txBox="1">
              <a:spLocks noChangeArrowheads="1"/>
            </p:cNvSpPr>
            <p:nvPr/>
          </p:nvSpPr>
          <p:spPr bwMode="auto">
            <a:xfrm>
              <a:off x="4230688" y="2503488"/>
              <a:ext cx="417512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1000" b="1">
                  <a:latin typeface="Calibri" pitchFamily="34" charset="0"/>
                </a:rPr>
                <a:t>6.2</a:t>
              </a:r>
              <a:endParaRPr lang="ms-MY" sz="1000" b="1">
                <a:latin typeface="Calibri" pitchFamily="34" charset="0"/>
              </a:endParaRPr>
            </a:p>
          </p:txBody>
        </p:sp>
        <p:sp>
          <p:nvSpPr>
            <p:cNvPr id="18447" name="TextBox 31"/>
            <p:cNvSpPr txBox="1">
              <a:spLocks noChangeArrowheads="1"/>
            </p:cNvSpPr>
            <p:nvPr/>
          </p:nvSpPr>
          <p:spPr bwMode="auto">
            <a:xfrm>
              <a:off x="3413125" y="3863975"/>
              <a:ext cx="4730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1000" b="1">
                  <a:latin typeface="Calibri" pitchFamily="34" charset="0"/>
                </a:rPr>
                <a:t>6.3</a:t>
              </a:r>
              <a:endParaRPr lang="ms-MY" sz="1000" b="1">
                <a:latin typeface="Calibri" pitchFamily="34" charset="0"/>
              </a:endParaRPr>
            </a:p>
          </p:txBody>
        </p:sp>
        <p:sp>
          <p:nvSpPr>
            <p:cNvPr id="18448" name="TextBox 32"/>
            <p:cNvSpPr txBox="1">
              <a:spLocks noChangeArrowheads="1"/>
            </p:cNvSpPr>
            <p:nvPr/>
          </p:nvSpPr>
          <p:spPr bwMode="auto">
            <a:xfrm>
              <a:off x="5046663" y="3863975"/>
              <a:ext cx="439737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1000" b="1">
                  <a:latin typeface="Calibri" pitchFamily="34" charset="0"/>
                </a:rPr>
                <a:t>6.4</a:t>
              </a:r>
              <a:endParaRPr lang="ms-MY" sz="1000" b="1">
                <a:latin typeface="Calibri" pitchFamily="34" charset="0"/>
              </a:endParaRPr>
            </a:p>
          </p:txBody>
        </p:sp>
        <p:sp>
          <p:nvSpPr>
            <p:cNvPr id="18453" name="Text Box 7"/>
            <p:cNvSpPr txBox="1">
              <a:spLocks noChangeArrowheads="1"/>
            </p:cNvSpPr>
            <p:nvPr/>
          </p:nvSpPr>
          <p:spPr bwMode="auto">
            <a:xfrm>
              <a:off x="3048000" y="3429000"/>
              <a:ext cx="1066800" cy="35877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67574" tIns="34921" rIns="67574" bIns="34921"/>
            <a:lstStyle/>
            <a:p>
              <a:pPr algn="just" defTabSz="652463">
                <a:buClr>
                  <a:srgbClr val="000000"/>
                </a:buClr>
                <a:buSzPct val="100000"/>
                <a:buFont typeface="Arial" pitchFamily="34" charset="0"/>
                <a:buChar char="•"/>
              </a:pPr>
              <a:r>
                <a:rPr lang="fi-FI" sz="1000" b="1" dirty="0">
                  <a:solidFill>
                    <a:srgbClr val="000000"/>
                  </a:solidFill>
                  <a:latin typeface="Calibri" pitchFamily="34" charset="0"/>
                </a:rPr>
                <a:t> CCC </a:t>
              </a:r>
            </a:p>
            <a:p>
              <a:pPr algn="just" defTabSz="652463">
                <a:buClr>
                  <a:srgbClr val="000000"/>
                </a:buClr>
                <a:buSzPct val="100000"/>
                <a:buFont typeface="Arial" pitchFamily="34" charset="0"/>
                <a:buChar char="•"/>
              </a:pPr>
              <a:r>
                <a:rPr lang="fi-FI" sz="1000" b="1" dirty="0">
                  <a:solidFill>
                    <a:srgbClr val="000000"/>
                  </a:solidFill>
                  <a:latin typeface="Calibri" pitchFamily="34" charset="0"/>
                </a:rPr>
                <a:t> Form G1 – </a:t>
              </a:r>
              <a:r>
                <a:rPr lang="fi-FI" sz="1000" b="1" dirty="0" smtClean="0">
                  <a:solidFill>
                    <a:srgbClr val="000000"/>
                  </a:solidFill>
                  <a:latin typeface="Calibri" pitchFamily="34" charset="0"/>
                </a:rPr>
                <a:t>G21</a:t>
              </a:r>
              <a:endParaRPr lang="fi-FI" sz="10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defTabSz="652463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ms-MY" sz="10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23" name="Text Box 47"/>
          <p:cNvSpPr txBox="1">
            <a:spLocks noChangeArrowheads="1"/>
          </p:cNvSpPr>
          <p:nvPr/>
        </p:nvSpPr>
        <p:spPr bwMode="auto">
          <a:xfrm>
            <a:off x="304800" y="5486400"/>
            <a:ext cx="2819400" cy="838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94615" tIns="48895" rIns="94615" bIns="48895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b="1" u="sng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Improvements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1100" b="1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Reduce interaction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1100" b="1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Leaner process</a:t>
            </a:r>
            <a:endParaRPr lang="fi-FI" sz="1100" b="1" dirty="0">
              <a:solidFill>
                <a:srgbClr val="000000"/>
              </a:solidFill>
              <a:latin typeface="Calibri" pitchFamily="34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100" b="1" dirty="0">
              <a:solidFill>
                <a:srgbClr val="000000"/>
              </a:solidFill>
              <a:latin typeface="Calibri" pitchFamily="34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100" b="1" dirty="0">
              <a:solidFill>
                <a:srgbClr val="000000"/>
              </a:solidFill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s-MY" sz="1100" dirty="0">
              <a:latin typeface="Calibri" pitchFamily="34" charset="0"/>
              <a:cs typeface="+mn-c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0" y="6586538"/>
            <a:ext cx="9144000" cy="0"/>
          </a:xfrm>
          <a:prstGeom prst="line">
            <a:avLst/>
          </a:prstGeom>
          <a:ln w="76200">
            <a:solidFill>
              <a:srgbClr val="6600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-76200" y="6629400"/>
            <a:ext cx="9197975" cy="319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4278" tIns="33425" rIns="64278" bIns="33425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</a:t>
            </a:r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RESEARCH  AND TECHNICAL  LEGISLATION DIVISION, LOCAL GOVERNMENT DEPARTMENT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 flipH="1" flipV="1">
            <a:off x="-761206" y="1632744"/>
            <a:ext cx="3265488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53975"/>
            <a:ext cx="9144000" cy="1588"/>
          </a:xfrm>
          <a:prstGeom prst="line">
            <a:avLst/>
          </a:prstGeom>
          <a:ln w="76200">
            <a:solidFill>
              <a:srgbClr val="6600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95250" y="271463"/>
            <a:ext cx="720725" cy="2184400"/>
            <a:chOff x="50800" y="609600"/>
            <a:chExt cx="635000" cy="1905000"/>
          </a:xfrm>
        </p:grpSpPr>
        <p:pic>
          <p:nvPicPr>
            <p:cNvPr id="2066" name="Picture 11" descr="JKT log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427" y="1981200"/>
              <a:ext cx="568325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7" name="Picture 15" descr="http://t2.gstatic.com/images?q=tbn:QN3y44xTtWKKDM::&amp;t=1&amp;usg=__5jSXAbg1-VPSSxqTVn8ML0XMvso=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800" y="609600"/>
              <a:ext cx="635000" cy="53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8" name="Picture 1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3200" y="1295400"/>
              <a:ext cx="304800" cy="565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0" name="Straight Connector 9"/>
          <p:cNvCxnSpPr/>
          <p:nvPr/>
        </p:nvCxnSpPr>
        <p:spPr>
          <a:xfrm rot="10800000" flipV="1">
            <a:off x="0" y="109538"/>
            <a:ext cx="9144000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2" descr="C:\Documents and Settings\ezza.atiqah\Desktop\wbdb pic\WORKSHOP Putrajaya photo 6-7 Sept 2012.JPG"/>
          <p:cNvPicPr>
            <a:picLocks noChangeAspect="1" noChangeArrowheads="1"/>
          </p:cNvPicPr>
          <p:nvPr/>
        </p:nvPicPr>
        <p:blipFill>
          <a:blip r:embed="rId6"/>
          <a:srcRect l="3125" t="2499" r="2499" b="17500"/>
          <a:stretch>
            <a:fillRect/>
          </a:stretch>
        </p:blipFill>
        <p:spPr bwMode="auto">
          <a:xfrm>
            <a:off x="0" y="5497513"/>
            <a:ext cx="1652588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3" descr="C:\Documents and Settings\ezza.atiqah\Desktop\wbdb pic\DSCN2499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77975" y="5497513"/>
            <a:ext cx="1458913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4" descr="C:\Documents and Settings\ezza.atiqah\Desktop\wbdb pic\DSCN4208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94025" y="5497513"/>
            <a:ext cx="1457325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5" descr="C:\Documents and Settings\ezza.atiqah\Desktop\wbdb pic\DSCF7188.JPG"/>
          <p:cNvPicPr>
            <a:picLocks noChangeAspect="1" noChangeArrowheads="1"/>
          </p:cNvPicPr>
          <p:nvPr/>
        </p:nvPicPr>
        <p:blipFill>
          <a:blip r:embed="rId9"/>
          <a:srcRect t="11012" r="4955"/>
          <a:stretch>
            <a:fillRect/>
          </a:stretch>
        </p:blipFill>
        <p:spPr bwMode="auto">
          <a:xfrm>
            <a:off x="4440238" y="5497513"/>
            <a:ext cx="1522412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6" descr="C:\Documents and Settings\ezza.atiqah\Desktop\wbdb pic\DSCN2553.JPG"/>
          <p:cNvPicPr>
            <a:picLocks noChangeAspect="1" noChangeArrowheads="1"/>
          </p:cNvPicPr>
          <p:nvPr/>
        </p:nvPicPr>
        <p:blipFill>
          <a:blip r:embed="rId10"/>
          <a:srcRect l="1964" t="7857" r="5728"/>
          <a:stretch>
            <a:fillRect/>
          </a:stretch>
        </p:blipFill>
        <p:spPr bwMode="auto">
          <a:xfrm>
            <a:off x="5932488" y="5497513"/>
            <a:ext cx="1652587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7" descr="C:\Documents and Settings\ezza.atiqah\Desktop\wbdb pic\DSCN4271.JPG"/>
          <p:cNvPicPr>
            <a:picLocks noChangeAspect="1" noChangeArrowheads="1"/>
          </p:cNvPicPr>
          <p:nvPr/>
        </p:nvPicPr>
        <p:blipFill>
          <a:blip r:embed="rId11"/>
          <a:srcRect l="6250" r="3125" b="5000"/>
          <a:stretch>
            <a:fillRect/>
          </a:stretch>
        </p:blipFill>
        <p:spPr bwMode="auto">
          <a:xfrm>
            <a:off x="7566025" y="5497513"/>
            <a:ext cx="157797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Straight Connector 28"/>
          <p:cNvCxnSpPr/>
          <p:nvPr/>
        </p:nvCxnSpPr>
        <p:spPr>
          <a:xfrm>
            <a:off x="0" y="5497513"/>
            <a:ext cx="9144000" cy="1587"/>
          </a:xfrm>
          <a:prstGeom prst="line">
            <a:avLst/>
          </a:prstGeom>
          <a:ln w="76200">
            <a:solidFill>
              <a:srgbClr val="6600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0" y="6586538"/>
            <a:ext cx="9144000" cy="0"/>
          </a:xfrm>
          <a:prstGeom prst="line">
            <a:avLst/>
          </a:prstGeom>
          <a:ln w="76200">
            <a:solidFill>
              <a:srgbClr val="6600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-76200" y="6629400"/>
            <a:ext cx="9197975" cy="319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4278" tIns="33425" rIns="64278" bIns="33425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</a:t>
            </a:r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RESEARCH  AND TECHNICAL  LEGISLATION DIVISION, LOCAL GOVERNMENT DEPARTMENT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2064" name="Picture 23" descr="stock-photo-beautiful-floral-border-56026975.jpg"/>
          <p:cNvPicPr>
            <a:picLocks noChangeAspect="1"/>
          </p:cNvPicPr>
          <p:nvPr/>
        </p:nvPicPr>
        <p:blipFill>
          <a:blip r:embed="rId12">
            <a:lum bright="70000" contrast="-70000"/>
          </a:blip>
          <a:srcRect r="4256" b="42105"/>
          <a:stretch>
            <a:fillRect/>
          </a:stretch>
        </p:blipFill>
        <p:spPr bwMode="auto">
          <a:xfrm>
            <a:off x="3048000" y="152400"/>
            <a:ext cx="60960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1"/>
          <p:cNvSpPr/>
          <p:nvPr/>
        </p:nvSpPr>
        <p:spPr>
          <a:xfrm>
            <a:off x="1447800" y="3505200"/>
            <a:ext cx="7696200" cy="804608"/>
          </a:xfrm>
          <a:prstGeom prst="rect">
            <a:avLst/>
          </a:prstGeom>
          <a:ln>
            <a:noFill/>
          </a:ln>
        </p:spPr>
        <p:txBody>
          <a:bodyPr wrap="square" lIns="65306" tIns="32653" rIns="65306" bIns="32653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48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99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charset="0"/>
              </a:rPr>
              <a:t>THANK YOU…….</a:t>
            </a:r>
            <a:endParaRPr lang="ms-MY" sz="48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99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832814" y="838200"/>
            <a:ext cx="8006386" cy="5830888"/>
            <a:chOff x="832555" y="491083"/>
            <a:chExt cx="8007384" cy="5830695"/>
          </a:xfrm>
        </p:grpSpPr>
        <p:sp>
          <p:nvSpPr>
            <p:cNvPr id="2" name="Oval 1"/>
            <p:cNvSpPr>
              <a:spLocks/>
            </p:cNvSpPr>
            <p:nvPr/>
          </p:nvSpPr>
          <p:spPr>
            <a:xfrm>
              <a:off x="1777859" y="1524512"/>
              <a:ext cx="1619452" cy="16191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6600" b="1" dirty="0" smtClean="0"/>
                <a:t>6</a:t>
              </a:r>
              <a:endParaRPr lang="en-US" sz="6600" b="1" dirty="0"/>
            </a:p>
          </p:txBody>
        </p:sp>
        <p:sp>
          <p:nvSpPr>
            <p:cNvPr id="10249" name="TextBox 2"/>
            <p:cNvSpPr txBox="1">
              <a:spLocks noChangeArrowheads="1"/>
            </p:cNvSpPr>
            <p:nvPr/>
          </p:nvSpPr>
          <p:spPr bwMode="auto">
            <a:xfrm>
              <a:off x="832555" y="2215444"/>
              <a:ext cx="697714" cy="369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7F7F7F"/>
                  </a:solidFill>
                  <a:latin typeface="Georgia" pitchFamily="18" charset="0"/>
                </a:rPr>
                <a:t>2014</a:t>
              </a:r>
              <a:endParaRPr lang="en-US" dirty="0">
                <a:solidFill>
                  <a:srgbClr val="7F7F7F"/>
                </a:solidFill>
                <a:latin typeface="Georgia" pitchFamily="18" charset="0"/>
              </a:endParaRPr>
            </a:p>
          </p:txBody>
        </p:sp>
        <p:sp>
          <p:nvSpPr>
            <p:cNvPr id="7" name="Oval 6"/>
            <p:cNvSpPr>
              <a:spLocks/>
            </p:cNvSpPr>
            <p:nvPr/>
          </p:nvSpPr>
          <p:spPr>
            <a:xfrm>
              <a:off x="2047768" y="3677091"/>
              <a:ext cx="1079635" cy="1079464"/>
            </a:xfrm>
            <a:prstGeom prst="ellipse">
              <a:avLst/>
            </a:prstGeom>
            <a:solidFill>
              <a:srgbClr val="FF66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b="1" dirty="0" smtClean="0"/>
                <a:t>12</a:t>
              </a:r>
              <a:endParaRPr lang="en-US" sz="4000" b="1" dirty="0"/>
            </a:p>
          </p:txBody>
        </p:sp>
        <p:sp>
          <p:nvSpPr>
            <p:cNvPr id="10251" name="TextBox 7"/>
            <p:cNvSpPr txBox="1">
              <a:spLocks noChangeArrowheads="1"/>
            </p:cNvSpPr>
            <p:nvPr/>
          </p:nvSpPr>
          <p:spPr bwMode="auto">
            <a:xfrm>
              <a:off x="832555" y="4043667"/>
              <a:ext cx="697714" cy="369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7F7F7F"/>
                  </a:solidFill>
                  <a:latin typeface="Georgia" pitchFamily="18" charset="0"/>
                </a:rPr>
                <a:t>2013</a:t>
              </a:r>
              <a:endParaRPr lang="en-US" dirty="0">
                <a:solidFill>
                  <a:srgbClr val="7F7F7F"/>
                </a:solidFill>
                <a:latin typeface="Georgia" pitchFamily="18" charset="0"/>
              </a:endParaRPr>
            </a:p>
          </p:txBody>
        </p:sp>
        <p:sp>
          <p:nvSpPr>
            <p:cNvPr id="9" name="Oval 8"/>
            <p:cNvSpPr>
              <a:spLocks/>
            </p:cNvSpPr>
            <p:nvPr/>
          </p:nvSpPr>
          <p:spPr>
            <a:xfrm>
              <a:off x="2228765" y="5155004"/>
              <a:ext cx="719228" cy="720701"/>
            </a:xfrm>
            <a:prstGeom prst="ellipse">
              <a:avLst/>
            </a:prstGeom>
            <a:solidFill>
              <a:srgbClr val="FF66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 smtClean="0"/>
                <a:t>18</a:t>
              </a:r>
              <a:endParaRPr lang="en-US" sz="2400" b="1" dirty="0"/>
            </a:p>
          </p:txBody>
        </p:sp>
        <p:sp>
          <p:nvSpPr>
            <p:cNvPr id="10253" name="TextBox 9"/>
            <p:cNvSpPr txBox="1">
              <a:spLocks noChangeArrowheads="1"/>
            </p:cNvSpPr>
            <p:nvPr/>
          </p:nvSpPr>
          <p:spPr bwMode="auto">
            <a:xfrm>
              <a:off x="857956" y="5353169"/>
              <a:ext cx="697714" cy="369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7F7F7F"/>
                  </a:solidFill>
                  <a:latin typeface="Georgia" pitchFamily="18" charset="0"/>
                </a:rPr>
                <a:t>2012</a:t>
              </a:r>
              <a:endParaRPr lang="en-US" dirty="0">
                <a:solidFill>
                  <a:srgbClr val="7F7F7F"/>
                </a:solidFill>
                <a:latin typeface="Georgia" pitchFamily="18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1485723" y="1086376"/>
              <a:ext cx="25403" cy="5235402"/>
            </a:xfrm>
            <a:prstGeom prst="straightConnector1">
              <a:avLst/>
            </a:prstGeom>
            <a:ln>
              <a:solidFill>
                <a:srgbClr val="3366FF"/>
              </a:solidFill>
              <a:prstDash val="sysDash"/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140353" y="1176860"/>
              <a:ext cx="4641592" cy="4616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b="1" u="sng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itchFamily="18" charset="0"/>
                </a:rPr>
                <a:t>Doing Business Report 2014</a:t>
              </a:r>
              <a:endParaRPr lang="en-US" sz="2400" b="1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067319" y="872070"/>
              <a:ext cx="4696410" cy="5094120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10257" name="TextBox 20"/>
            <p:cNvSpPr txBox="1">
              <a:spLocks noChangeArrowheads="1"/>
            </p:cNvSpPr>
            <p:nvPr/>
          </p:nvSpPr>
          <p:spPr bwMode="auto">
            <a:xfrm>
              <a:off x="837942" y="491083"/>
              <a:ext cx="1300518" cy="523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 smtClean="0">
                  <a:latin typeface="Georgia" pitchFamily="18" charset="0"/>
                </a:rPr>
                <a:t>World Bank</a:t>
              </a:r>
            </a:p>
            <a:p>
              <a:pPr algn="ctr"/>
              <a:r>
                <a:rPr lang="en-US" sz="1400" b="1" dirty="0" smtClean="0">
                  <a:latin typeface="Georgia" pitchFamily="18" charset="0"/>
                </a:rPr>
                <a:t> Report</a:t>
              </a:r>
              <a:endParaRPr lang="en-US" sz="1400" b="1" dirty="0">
                <a:latin typeface="Georgia" pitchFamily="18" charset="0"/>
              </a:endParaRPr>
            </a:p>
          </p:txBody>
        </p:sp>
        <p:sp>
          <p:nvSpPr>
            <p:cNvPr id="10258" name="TextBox 21"/>
            <p:cNvSpPr txBox="1">
              <a:spLocks noChangeArrowheads="1"/>
            </p:cNvSpPr>
            <p:nvPr/>
          </p:nvSpPr>
          <p:spPr bwMode="auto">
            <a:xfrm>
              <a:off x="4267369" y="1862638"/>
              <a:ext cx="4572570" cy="3970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dirty="0" smtClean="0">
                  <a:latin typeface="Georgia" pitchFamily="18" charset="0"/>
                </a:rPr>
                <a:t>Getting Credit</a:t>
              </a:r>
              <a:r>
                <a:rPr lang="en-US" sz="1400" dirty="0">
                  <a:latin typeface="Georgia" pitchFamily="18" charset="0"/>
                </a:rPr>
                <a:t>		</a:t>
              </a:r>
              <a:r>
                <a:rPr lang="en-US" sz="1400" dirty="0" smtClean="0">
                  <a:latin typeface="Georgia" pitchFamily="18" charset="0"/>
                </a:rPr>
                <a:t>	1</a:t>
              </a:r>
              <a:endParaRPr lang="en-US" sz="1400" dirty="0">
                <a:latin typeface="Georgia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dirty="0" smtClean="0">
                  <a:latin typeface="Georgia" pitchFamily="18" charset="0"/>
                </a:rPr>
                <a:t>Protecting Investors</a:t>
              </a:r>
              <a:r>
                <a:rPr lang="en-US" sz="1400" dirty="0">
                  <a:latin typeface="Georgia" pitchFamily="18" charset="0"/>
                </a:rPr>
                <a:t>		</a:t>
              </a:r>
              <a:r>
                <a:rPr lang="en-US" sz="1400" dirty="0" smtClean="0">
                  <a:latin typeface="Georgia" pitchFamily="18" charset="0"/>
                </a:rPr>
                <a:t>	4</a:t>
              </a:r>
              <a:endParaRPr lang="en-US" sz="1400" dirty="0">
                <a:latin typeface="Georgia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dirty="0" smtClean="0">
                  <a:latin typeface="Georgia" pitchFamily="18" charset="0"/>
                </a:rPr>
                <a:t>Trading Across Border			5</a:t>
              </a:r>
              <a:endParaRPr lang="en-US" sz="1400" dirty="0">
                <a:latin typeface="Georgia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dirty="0" smtClean="0">
                  <a:latin typeface="Georgia" pitchFamily="18" charset="0"/>
                </a:rPr>
                <a:t>Paying Taxes</a:t>
              </a:r>
              <a:r>
                <a:rPr lang="en-US" sz="1400" dirty="0">
                  <a:latin typeface="Georgia" pitchFamily="18" charset="0"/>
                </a:rPr>
                <a:t>		</a:t>
              </a:r>
              <a:r>
                <a:rPr lang="en-US" sz="1400" dirty="0" smtClean="0">
                  <a:latin typeface="Georgia" pitchFamily="18" charset="0"/>
                </a:rPr>
                <a:t>	36</a:t>
              </a:r>
              <a:endParaRPr lang="en-US" sz="1400" dirty="0">
                <a:latin typeface="Georgia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dirty="0" smtClean="0">
                  <a:latin typeface="Georgia" pitchFamily="18" charset="0"/>
                </a:rPr>
                <a:t>Getting Electricity</a:t>
              </a:r>
              <a:r>
                <a:rPr lang="en-US" sz="1400" dirty="0">
                  <a:latin typeface="Georgia" pitchFamily="18" charset="0"/>
                </a:rPr>
                <a:t>		</a:t>
              </a:r>
              <a:r>
                <a:rPr lang="en-US" sz="1400" dirty="0" smtClean="0">
                  <a:latin typeface="Georgia" pitchFamily="18" charset="0"/>
                </a:rPr>
                <a:t>	21</a:t>
              </a:r>
              <a:endParaRPr lang="en-US" sz="1400" dirty="0">
                <a:latin typeface="Georgia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dirty="0" smtClean="0">
                  <a:latin typeface="Georgia" pitchFamily="18" charset="0"/>
                </a:rPr>
                <a:t>Registration Properties</a:t>
              </a:r>
              <a:r>
                <a:rPr lang="en-US" sz="1400" dirty="0">
                  <a:latin typeface="Georgia" pitchFamily="18" charset="0"/>
                </a:rPr>
                <a:t>		</a:t>
              </a:r>
              <a:r>
                <a:rPr lang="en-US" sz="1400" dirty="0" smtClean="0">
                  <a:latin typeface="Georgia" pitchFamily="18" charset="0"/>
                </a:rPr>
                <a:t>	35</a:t>
              </a:r>
              <a:endParaRPr lang="en-US" sz="1400" dirty="0">
                <a:latin typeface="Georgia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dirty="0" smtClean="0">
                  <a:latin typeface="Georgia" pitchFamily="18" charset="0"/>
                </a:rPr>
                <a:t>Enforcing Contract	</a:t>
              </a:r>
              <a:r>
                <a:rPr lang="en-US" sz="1400" dirty="0">
                  <a:latin typeface="Georgia" pitchFamily="18" charset="0"/>
                </a:rPr>
                <a:t>	</a:t>
              </a:r>
              <a:r>
                <a:rPr lang="en-US" sz="1400" dirty="0" smtClean="0">
                  <a:latin typeface="Georgia" pitchFamily="18" charset="0"/>
                </a:rPr>
                <a:t>	30</a:t>
              </a:r>
              <a:endParaRPr lang="en-US" sz="1400" dirty="0">
                <a:latin typeface="Georgia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dirty="0" smtClean="0">
                  <a:latin typeface="Georgia" pitchFamily="18" charset="0"/>
                </a:rPr>
                <a:t>Resolving Insolvency	</a:t>
              </a:r>
              <a:r>
                <a:rPr lang="en-US" sz="1400" dirty="0">
                  <a:latin typeface="Georgia" pitchFamily="18" charset="0"/>
                </a:rPr>
                <a:t>	</a:t>
              </a:r>
              <a:r>
                <a:rPr lang="en-US" sz="1400" dirty="0" smtClean="0">
                  <a:latin typeface="Georgia" pitchFamily="18" charset="0"/>
                </a:rPr>
                <a:t>	42</a:t>
              </a:r>
              <a:endParaRPr lang="en-US" sz="1400" dirty="0">
                <a:latin typeface="Georgia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dirty="0" smtClean="0">
                  <a:latin typeface="Georgia" pitchFamily="18" charset="0"/>
                </a:rPr>
                <a:t>Starting a Business	</a:t>
              </a:r>
              <a:r>
                <a:rPr lang="en-US" sz="1400" dirty="0">
                  <a:latin typeface="Georgia" pitchFamily="18" charset="0"/>
                </a:rPr>
                <a:t>	</a:t>
              </a:r>
              <a:r>
                <a:rPr lang="en-US" sz="1400" dirty="0" smtClean="0">
                  <a:latin typeface="Georgia" pitchFamily="18" charset="0"/>
                </a:rPr>
                <a:t>	16</a:t>
              </a:r>
              <a:endParaRPr lang="en-US" sz="1400" dirty="0">
                <a:latin typeface="Georgia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solidFill>
                    <a:srgbClr val="00B050"/>
                  </a:solidFill>
                  <a:latin typeface="Georgia" pitchFamily="18" charset="0"/>
                </a:rPr>
                <a:t>Dealing With Construction Permit        </a:t>
              </a:r>
              <a:r>
                <a:rPr lang="en-US" sz="2800" b="1" u="sng" dirty="0" smtClean="0">
                  <a:solidFill>
                    <a:srgbClr val="00B050"/>
                  </a:solidFill>
                  <a:latin typeface="Georgia" pitchFamily="18" charset="0"/>
                </a:rPr>
                <a:t>43</a:t>
              </a:r>
              <a:endParaRPr lang="en-US" sz="2800" b="1" u="sng" dirty="0">
                <a:solidFill>
                  <a:srgbClr val="00B050"/>
                </a:solidFill>
                <a:latin typeface="Georgia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dirty="0"/>
                <a:t>		</a:t>
              </a:r>
            </a:p>
          </p:txBody>
        </p:sp>
      </p:grpSp>
      <p:sp>
        <p:nvSpPr>
          <p:cNvPr id="10246" name="TextBox 18"/>
          <p:cNvSpPr txBox="1">
            <a:spLocks noChangeArrowheads="1"/>
          </p:cNvSpPr>
          <p:nvPr/>
        </p:nvSpPr>
        <p:spPr bwMode="auto">
          <a:xfrm>
            <a:off x="1908175" y="1317625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 </a:t>
            </a:r>
          </a:p>
        </p:txBody>
      </p:sp>
      <p:sp>
        <p:nvSpPr>
          <p:cNvPr id="10247" name="Rectangle 12"/>
          <p:cNvSpPr>
            <a:spLocks noChangeArrowheads="1"/>
          </p:cNvSpPr>
          <p:nvPr/>
        </p:nvSpPr>
        <p:spPr bwMode="auto">
          <a:xfrm>
            <a:off x="1752600" y="3573463"/>
            <a:ext cx="18325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189 Countries</a:t>
            </a:r>
            <a:endParaRPr lang="en-MY" b="1" dirty="0">
              <a:latin typeface="Georgia" pitchFamily="18" charset="0"/>
            </a:endParaRPr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0" y="96837"/>
            <a:ext cx="9067800" cy="436563"/>
          </a:xfrm>
          <a:prstGeom prst="roundRect">
            <a:avLst>
              <a:gd name="adj" fmla="val 694"/>
            </a:avLst>
          </a:prstGeom>
          <a:solidFill>
            <a:srgbClr val="993366"/>
          </a:solidFill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wrap="none" lIns="65306" tIns="32653" rIns="65306" bIns="32653" anchor="ctr"/>
          <a:lstStyle/>
          <a:p>
            <a:pPr algn="ctr" defTabSz="45720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Georgia" pitchFamily="18" charset="0"/>
              </a:rPr>
              <a:t>WORLD BANK REPORT MEASURING BUSINESS REGULATIONS</a:t>
            </a:r>
            <a:endParaRPr lang="en-US" sz="2000" b="1" dirty="0">
              <a:solidFill>
                <a:prstClr val="white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9"/>
          <p:cNvSpPr txBox="1">
            <a:spLocks noChangeArrowheads="1"/>
          </p:cNvSpPr>
          <p:nvPr/>
        </p:nvSpPr>
        <p:spPr bwMode="auto">
          <a:xfrm>
            <a:off x="338138" y="423863"/>
            <a:ext cx="185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ms-MY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831850" y="1371600"/>
            <a:ext cx="7785477" cy="5235575"/>
            <a:chOff x="832555" y="1086556"/>
            <a:chExt cx="7785478" cy="5235222"/>
          </a:xfrm>
        </p:grpSpPr>
        <p:sp>
          <p:nvSpPr>
            <p:cNvPr id="2" name="Oval 1"/>
            <p:cNvSpPr>
              <a:spLocks/>
            </p:cNvSpPr>
            <p:nvPr/>
          </p:nvSpPr>
          <p:spPr>
            <a:xfrm>
              <a:off x="1778705" y="1524676"/>
              <a:ext cx="1619250" cy="1619141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6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43</a:t>
              </a:r>
              <a:endPara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Oval 6"/>
            <p:cNvSpPr>
              <a:spLocks/>
            </p:cNvSpPr>
            <p:nvPr/>
          </p:nvSpPr>
          <p:spPr>
            <a:xfrm>
              <a:off x="2200980" y="5236001"/>
              <a:ext cx="847725" cy="83973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 smtClean="0"/>
                <a:t>113</a:t>
              </a:r>
              <a:endParaRPr lang="en-US" sz="2000" b="1" dirty="0"/>
            </a:p>
          </p:txBody>
        </p:sp>
        <p:sp>
          <p:nvSpPr>
            <p:cNvPr id="11274" name="TextBox 7"/>
            <p:cNvSpPr txBox="1">
              <a:spLocks noChangeArrowheads="1"/>
            </p:cNvSpPr>
            <p:nvPr/>
          </p:nvSpPr>
          <p:spPr bwMode="auto">
            <a:xfrm>
              <a:off x="832555" y="4043667"/>
              <a:ext cx="697627" cy="369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7F7F7F"/>
                  </a:solidFill>
                  <a:latin typeface="Georgia" pitchFamily="18" charset="0"/>
                </a:rPr>
                <a:t>2013</a:t>
              </a:r>
              <a:endParaRPr lang="en-US" dirty="0">
                <a:solidFill>
                  <a:srgbClr val="7F7F7F"/>
                </a:solidFill>
                <a:latin typeface="Georgia" pitchFamily="18" charset="0"/>
              </a:endParaRPr>
            </a:p>
          </p:txBody>
        </p:sp>
        <p:sp>
          <p:nvSpPr>
            <p:cNvPr id="11276" name="TextBox 9"/>
            <p:cNvSpPr txBox="1">
              <a:spLocks noChangeArrowheads="1"/>
            </p:cNvSpPr>
            <p:nvPr/>
          </p:nvSpPr>
          <p:spPr bwMode="auto">
            <a:xfrm>
              <a:off x="857956" y="5353169"/>
              <a:ext cx="697627" cy="369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7F7F7F"/>
                  </a:solidFill>
                  <a:latin typeface="Georgia" pitchFamily="18" charset="0"/>
                </a:rPr>
                <a:t>2012</a:t>
              </a:r>
              <a:endParaRPr lang="en-US" dirty="0">
                <a:solidFill>
                  <a:srgbClr val="7F7F7F"/>
                </a:solidFill>
                <a:latin typeface="Georgia" pitchFamily="18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1485018" y="1086556"/>
              <a:ext cx="25400" cy="5235222"/>
            </a:xfrm>
            <a:prstGeom prst="straightConnector1">
              <a:avLst/>
            </a:prstGeom>
            <a:ln>
              <a:solidFill>
                <a:srgbClr val="3366FF"/>
              </a:solidFill>
              <a:prstDash val="sysDash"/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344105" y="1477710"/>
              <a:ext cx="4273928" cy="523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800" b="1" u="sng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eorgia" pitchFamily="18" charset="0"/>
                </a:rPr>
                <a:t>What Being Measured</a:t>
              </a:r>
              <a:endParaRPr lang="en-US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endParaRPr>
            </a:p>
          </p:txBody>
        </p:sp>
        <p:sp>
          <p:nvSpPr>
            <p:cNvPr id="11279" name="TextBox 20"/>
            <p:cNvSpPr txBox="1">
              <a:spLocks noChangeArrowheads="1"/>
            </p:cNvSpPr>
            <p:nvPr/>
          </p:nvSpPr>
          <p:spPr bwMode="auto">
            <a:xfrm>
              <a:off x="4716015" y="2189775"/>
              <a:ext cx="3384375" cy="954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 dirty="0" smtClean="0">
                  <a:latin typeface="Georgia" pitchFamily="18" charset="0"/>
                </a:rPr>
                <a:t>PROCEDUR</a:t>
              </a:r>
              <a:endParaRPr lang="en-US" sz="2800" b="1" dirty="0">
                <a:latin typeface="Georgia" pitchFamily="18" charset="0"/>
              </a:endParaRPr>
            </a:p>
            <a:p>
              <a:pPr algn="ctr"/>
              <a:r>
                <a:rPr lang="en-US" sz="1400" dirty="0" smtClean="0">
                  <a:solidFill>
                    <a:srgbClr val="7F7F7F"/>
                  </a:solidFill>
                  <a:latin typeface="Georgia" pitchFamily="18" charset="0"/>
                </a:rPr>
                <a:t>Total of interaction between investors and regulators</a:t>
              </a:r>
              <a:endParaRPr lang="en-US" sz="1400" dirty="0">
                <a:solidFill>
                  <a:srgbClr val="7F7F7F"/>
                </a:solidFill>
                <a:latin typeface="Georgia" pitchFamily="18" charset="0"/>
              </a:endParaRPr>
            </a:p>
          </p:txBody>
        </p:sp>
        <p:sp>
          <p:nvSpPr>
            <p:cNvPr id="11280" name="TextBox 21"/>
            <p:cNvSpPr txBox="1">
              <a:spLocks noChangeArrowheads="1"/>
            </p:cNvSpPr>
            <p:nvPr/>
          </p:nvSpPr>
          <p:spPr bwMode="auto">
            <a:xfrm>
              <a:off x="5334706" y="3471931"/>
              <a:ext cx="2157963" cy="738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 smtClean="0">
                  <a:latin typeface="Georgia" pitchFamily="18" charset="0"/>
                </a:rPr>
                <a:t>TIME</a:t>
              </a:r>
              <a:endParaRPr lang="en-US" sz="2800" b="1" dirty="0">
                <a:latin typeface="Georgia" pitchFamily="18" charset="0"/>
              </a:endParaRPr>
            </a:p>
            <a:p>
              <a:pPr algn="ctr"/>
              <a:r>
                <a:rPr lang="en-US" sz="1400" dirty="0" smtClean="0">
                  <a:solidFill>
                    <a:srgbClr val="7F7F7F"/>
                  </a:solidFill>
                  <a:latin typeface="Georgia" pitchFamily="18" charset="0"/>
                </a:rPr>
                <a:t>Time taken by regulators</a:t>
              </a:r>
              <a:endParaRPr lang="en-US" sz="1400" dirty="0">
                <a:solidFill>
                  <a:srgbClr val="7F7F7F"/>
                </a:solidFill>
                <a:latin typeface="Georgia" pitchFamily="18" charset="0"/>
              </a:endParaRPr>
            </a:p>
          </p:txBody>
        </p:sp>
        <p:sp>
          <p:nvSpPr>
            <p:cNvPr id="11281" name="TextBox 22"/>
            <p:cNvSpPr txBox="1">
              <a:spLocks noChangeArrowheads="1"/>
            </p:cNvSpPr>
            <p:nvPr/>
          </p:nvSpPr>
          <p:spPr bwMode="auto">
            <a:xfrm>
              <a:off x="4953706" y="4691049"/>
              <a:ext cx="3031599" cy="738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 smtClean="0">
                  <a:latin typeface="Georgia" pitchFamily="18" charset="0"/>
                </a:rPr>
                <a:t>COST</a:t>
              </a:r>
              <a:endParaRPr lang="en-US" sz="2800" b="1" dirty="0">
                <a:latin typeface="Georgia" pitchFamily="18" charset="0"/>
              </a:endParaRPr>
            </a:p>
            <a:p>
              <a:pPr algn="ctr"/>
              <a:r>
                <a:rPr lang="en-US" sz="1400" dirty="0" smtClean="0">
                  <a:solidFill>
                    <a:srgbClr val="7F7F7F"/>
                  </a:solidFill>
                  <a:latin typeface="Georgia" pitchFamily="18" charset="0"/>
                </a:rPr>
                <a:t>Processing Fess (% </a:t>
              </a:r>
              <a:r>
                <a:rPr lang="en-US" sz="1400" dirty="0">
                  <a:solidFill>
                    <a:srgbClr val="7F7F7F"/>
                  </a:solidFill>
                  <a:latin typeface="Georgia" pitchFamily="18" charset="0"/>
                </a:rPr>
                <a:t>of GNI </a:t>
              </a:r>
              <a:r>
                <a:rPr lang="en-US" sz="1400" dirty="0" smtClean="0">
                  <a:solidFill>
                    <a:srgbClr val="7F7F7F"/>
                  </a:solidFill>
                  <a:latin typeface="Georgia" pitchFamily="18" charset="0"/>
                </a:rPr>
                <a:t>/ capita)</a:t>
              </a:r>
              <a:endParaRPr lang="en-US" sz="1400" dirty="0">
                <a:solidFill>
                  <a:srgbClr val="7F7F7F"/>
                </a:solidFill>
                <a:latin typeface="Georgia" pitchFamily="18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331405" y="1227835"/>
              <a:ext cx="4248151" cy="4658998"/>
            </a:xfrm>
            <a:prstGeom prst="roundRect">
              <a:avLst>
                <a:gd name="adj" fmla="val 12753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FF"/>
                </a:solidFill>
              </a:endParaRPr>
            </a:p>
          </p:txBody>
        </p:sp>
      </p:grp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1752600" y="3505200"/>
            <a:ext cx="18325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189 Countries</a:t>
            </a:r>
            <a:endParaRPr lang="en-MY" b="1" dirty="0">
              <a:latin typeface="Georgia" pitchFamily="18" charset="0"/>
            </a:endParaRPr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0" y="53975"/>
            <a:ext cx="9144000" cy="436563"/>
          </a:xfrm>
          <a:prstGeom prst="roundRect">
            <a:avLst>
              <a:gd name="adj" fmla="val 694"/>
            </a:avLst>
          </a:prstGeom>
          <a:solidFill>
            <a:srgbClr val="993366"/>
          </a:solidFill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wrap="none" lIns="65306" tIns="32653" rIns="65306" bIns="32653" anchor="ctr"/>
          <a:lstStyle/>
          <a:p>
            <a:pPr algn="ctr" defTabSz="45720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2800" b="1" dirty="0" smtClean="0">
                <a:solidFill>
                  <a:prstClr val="white"/>
                </a:solidFill>
                <a:latin typeface="Georgia" pitchFamily="18" charset="0"/>
              </a:rPr>
              <a:t>EASE OF DOING BUSINESS IN MALAYSIA </a:t>
            </a:r>
            <a:endParaRPr lang="en-US" sz="2800" b="1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21" name="Oval 20"/>
          <p:cNvSpPr>
            <a:spLocks/>
          </p:cNvSpPr>
          <p:nvPr/>
        </p:nvSpPr>
        <p:spPr bwMode="auto">
          <a:xfrm>
            <a:off x="2057400" y="3962400"/>
            <a:ext cx="1079500" cy="1081088"/>
          </a:xfrm>
          <a:prstGeom prst="ellipse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smtClean="0"/>
              <a:t>96</a:t>
            </a:r>
            <a:endParaRPr lang="en-US" sz="2800" b="1" dirty="0"/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832814" y="2562618"/>
            <a:ext cx="6976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  <a:latin typeface="Georgia" pitchFamily="18" charset="0"/>
              </a:rPr>
              <a:t>2014</a:t>
            </a:r>
            <a:endParaRPr lang="en-US" dirty="0">
              <a:solidFill>
                <a:srgbClr val="7F7F7F"/>
              </a:solidFill>
              <a:latin typeface="Georgia" pitchFamily="18" charset="0"/>
            </a:endParaRPr>
          </a:p>
        </p:txBody>
      </p:sp>
      <p:sp>
        <p:nvSpPr>
          <p:cNvPr id="23" name="TextBox 20"/>
          <p:cNvSpPr txBox="1">
            <a:spLocks noChangeArrowheads="1"/>
          </p:cNvSpPr>
          <p:nvPr/>
        </p:nvSpPr>
        <p:spPr bwMode="auto">
          <a:xfrm>
            <a:off x="533400" y="609600"/>
            <a:ext cx="2057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Georgia" pitchFamily="18" charset="0"/>
              </a:rPr>
              <a:t>Dealing With Construction Permits</a:t>
            </a:r>
            <a:endParaRPr lang="en-US" sz="14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 dirty="0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28600" y="1444625"/>
            <a:ext cx="8736013" cy="3584575"/>
            <a:chOff x="228600" y="1219200"/>
            <a:chExt cx="8736013" cy="3584575"/>
          </a:xfrm>
        </p:grpSpPr>
        <p:sp>
          <p:nvSpPr>
            <p:cNvPr id="31" name="Left-Right Arrow 30"/>
            <p:cNvSpPr/>
            <p:nvPr/>
          </p:nvSpPr>
          <p:spPr>
            <a:xfrm>
              <a:off x="1773238" y="1828800"/>
              <a:ext cx="1219200" cy="457200"/>
            </a:xfrm>
            <a:prstGeom prst="left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latin typeface="Georgia" pitchFamily="18" charset="0"/>
                </a:rPr>
                <a:t>P2</a:t>
              </a:r>
              <a:endParaRPr lang="ms-MY" b="1" dirty="0">
                <a:solidFill>
                  <a:schemeClr val="tx1"/>
                </a:solidFill>
                <a:latin typeface="Georgia" pitchFamily="18" charset="0"/>
              </a:endParaRPr>
            </a:p>
          </p:txBody>
        </p:sp>
        <p:sp>
          <p:nvSpPr>
            <p:cNvPr id="32" name="Left-Right Arrow 31"/>
            <p:cNvSpPr/>
            <p:nvPr/>
          </p:nvSpPr>
          <p:spPr>
            <a:xfrm>
              <a:off x="2992438" y="1828800"/>
              <a:ext cx="1676400" cy="428625"/>
            </a:xfrm>
            <a:prstGeom prst="leftRightArrow">
              <a:avLst/>
            </a:prstGeom>
            <a:solidFill>
              <a:srgbClr val="66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latin typeface="Georgia" pitchFamily="18" charset="0"/>
                </a:rPr>
                <a:t>P3</a:t>
              </a:r>
              <a:endParaRPr lang="ms-MY" b="1" dirty="0">
                <a:solidFill>
                  <a:schemeClr val="tx1"/>
                </a:solidFill>
                <a:latin typeface="Georgia" pitchFamily="18" charset="0"/>
              </a:endParaRPr>
            </a:p>
          </p:txBody>
        </p:sp>
        <p:sp>
          <p:nvSpPr>
            <p:cNvPr id="3079" name="TextBox 18"/>
            <p:cNvSpPr txBox="1">
              <a:spLocks noChangeArrowheads="1"/>
            </p:cNvSpPr>
            <p:nvPr/>
          </p:nvSpPr>
          <p:spPr bwMode="auto">
            <a:xfrm>
              <a:off x="3068638" y="2282825"/>
              <a:ext cx="1600200" cy="2308324"/>
            </a:xfrm>
            <a:prstGeom prst="rect">
              <a:avLst/>
            </a:prstGeom>
            <a:gradFill rotWithShape="1">
              <a:gsLst>
                <a:gs pos="0">
                  <a:srgbClr val="537E25"/>
                </a:gs>
                <a:gs pos="50000">
                  <a:srgbClr val="7AB73A"/>
                </a:gs>
                <a:gs pos="100000">
                  <a:srgbClr val="92DA4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latin typeface="Georgia" pitchFamily="18" charset="0"/>
                </a:rPr>
                <a:t>Notification To Start  Work</a:t>
              </a:r>
              <a:endParaRPr lang="en-US" sz="1200" b="1" dirty="0">
                <a:solidFill>
                  <a:schemeClr val="bg1"/>
                </a:solidFill>
                <a:latin typeface="Georgia" pitchFamily="18" charset="0"/>
              </a:endParaRPr>
            </a:p>
            <a:p>
              <a:pPr algn="ctr"/>
              <a:endParaRPr lang="en-US" sz="1200" b="1" dirty="0" smtClean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>
                <a:buFont typeface="Arial" pitchFamily="34" charset="0"/>
                <a:buChar char="•"/>
              </a:pP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>
                <a:buFont typeface="Arial" pitchFamily="34" charset="0"/>
                <a:buChar char="•"/>
              </a:pP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ms-MY" sz="1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080" name="TextBox 20"/>
            <p:cNvSpPr txBox="1">
              <a:spLocks noChangeArrowheads="1"/>
            </p:cNvSpPr>
            <p:nvPr/>
          </p:nvSpPr>
          <p:spPr bwMode="auto">
            <a:xfrm>
              <a:off x="1773238" y="2286000"/>
              <a:ext cx="1219200" cy="2308324"/>
            </a:xfrm>
            <a:prstGeom prst="rect">
              <a:avLst/>
            </a:prstGeom>
            <a:gradFill rotWithShape="1">
              <a:gsLst>
                <a:gs pos="0">
                  <a:srgbClr val="537E25"/>
                </a:gs>
                <a:gs pos="50000">
                  <a:srgbClr val="7AB73A"/>
                </a:gs>
                <a:gs pos="100000">
                  <a:srgbClr val="92DA4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latin typeface="Georgia" pitchFamily="18" charset="0"/>
                </a:rPr>
                <a:t>Approval</a:t>
              </a:r>
            </a:p>
            <a:p>
              <a:pPr algn="ctr"/>
              <a:endParaRPr lang="en-US" sz="1200" b="1" dirty="0" smtClean="0">
                <a:solidFill>
                  <a:schemeClr val="bg1"/>
                </a:solidFill>
                <a:latin typeface="Georgia" pitchFamily="18" charset="0"/>
              </a:endParaRPr>
            </a:p>
            <a:p>
              <a:pPr algn="ctr"/>
              <a:endParaRPr lang="en-US" sz="1200" b="1" dirty="0" smtClean="0">
                <a:solidFill>
                  <a:schemeClr val="bg1"/>
                </a:solidFill>
                <a:latin typeface="Georgia" pitchFamily="18" charset="0"/>
              </a:endParaRPr>
            </a:p>
            <a:p>
              <a:pPr algn="ctr"/>
              <a:endParaRPr lang="en-US" sz="1200" b="1" dirty="0" smtClean="0">
                <a:solidFill>
                  <a:schemeClr val="bg1"/>
                </a:solidFill>
                <a:latin typeface="Georgia" pitchFamily="18" charset="0"/>
              </a:endParaRPr>
            </a:p>
            <a:p>
              <a:pPr algn="ctr"/>
              <a:endParaRPr lang="en-US" sz="1200" b="1" dirty="0" smtClean="0">
                <a:solidFill>
                  <a:schemeClr val="bg1"/>
                </a:solidFill>
                <a:latin typeface="Georgia" pitchFamily="18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Georgia" pitchFamily="18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ms-MY" sz="1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773238" y="4492625"/>
              <a:ext cx="1219200" cy="30797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rgbClr val="0070C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MY" sz="1400" dirty="0" smtClean="0">
                  <a:solidFill>
                    <a:schemeClr val="bg1"/>
                  </a:solidFill>
                  <a:latin typeface="Georgia" pitchFamily="18" charset="0"/>
                  <a:cs typeface="Arial" charset="0"/>
                </a:rPr>
                <a:t>Process </a:t>
              </a:r>
              <a:r>
                <a:rPr lang="en-MY" sz="1400" dirty="0">
                  <a:solidFill>
                    <a:schemeClr val="bg1"/>
                  </a:solidFill>
                  <a:latin typeface="Georgia" pitchFamily="18" charset="0"/>
                  <a:cs typeface="Arial" charset="0"/>
                </a:rPr>
                <a:t>2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068638" y="4492625"/>
              <a:ext cx="1600200" cy="30797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rgbClr val="0070C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MY" sz="1400" dirty="0" smtClean="0">
                  <a:solidFill>
                    <a:schemeClr val="bg1"/>
                  </a:solidFill>
                  <a:latin typeface="Georgia" pitchFamily="18" charset="0"/>
                  <a:cs typeface="Arial" charset="0"/>
                </a:rPr>
                <a:t>Process </a:t>
              </a:r>
              <a:r>
                <a:rPr lang="en-MY" sz="1400" dirty="0">
                  <a:solidFill>
                    <a:schemeClr val="bg1"/>
                  </a:solidFill>
                  <a:latin typeface="Georgia" pitchFamily="18" charset="0"/>
                  <a:cs typeface="Arial" charset="0"/>
                </a:rPr>
                <a:t>3</a:t>
              </a:r>
            </a:p>
          </p:txBody>
        </p:sp>
        <p:sp>
          <p:nvSpPr>
            <p:cNvPr id="3084" name="TextBox 18"/>
            <p:cNvSpPr txBox="1">
              <a:spLocks noChangeArrowheads="1"/>
            </p:cNvSpPr>
            <p:nvPr/>
          </p:nvSpPr>
          <p:spPr bwMode="auto">
            <a:xfrm>
              <a:off x="457200" y="2293938"/>
              <a:ext cx="1225551" cy="2492990"/>
            </a:xfrm>
            <a:prstGeom prst="rect">
              <a:avLst/>
            </a:prstGeom>
            <a:gradFill rotWithShape="1">
              <a:gsLst>
                <a:gs pos="0">
                  <a:srgbClr val="537E25"/>
                </a:gs>
                <a:gs pos="50000">
                  <a:srgbClr val="7AB73A"/>
                </a:gs>
                <a:gs pos="100000">
                  <a:srgbClr val="92DA4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latin typeface="Georgia" pitchFamily="18" charset="0"/>
                </a:rPr>
                <a:t>Pre Consultation</a:t>
              </a:r>
            </a:p>
            <a:p>
              <a:pPr algn="ctr"/>
              <a:endParaRPr lang="en-US" sz="1200" b="1" dirty="0" smtClean="0">
                <a:solidFill>
                  <a:schemeClr val="bg1"/>
                </a:solidFill>
                <a:latin typeface="Georgia" pitchFamily="18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Georgia" pitchFamily="18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ms-MY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ms-MY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ms-MY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ms-MY" sz="1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1" name="Left-Right Arrow 40"/>
            <p:cNvSpPr/>
            <p:nvPr/>
          </p:nvSpPr>
          <p:spPr>
            <a:xfrm>
              <a:off x="7162800" y="1824038"/>
              <a:ext cx="1295400" cy="428625"/>
            </a:xfrm>
            <a:prstGeom prst="leftRightArrow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latin typeface="Georgia" pitchFamily="18" charset="0"/>
                </a:rPr>
                <a:t>P5</a:t>
              </a:r>
              <a:endParaRPr lang="ms-MY" b="1" dirty="0">
                <a:solidFill>
                  <a:schemeClr val="tx1"/>
                </a:solidFill>
                <a:latin typeface="Georgia" pitchFamily="18" charset="0"/>
              </a:endParaRPr>
            </a:p>
          </p:txBody>
        </p:sp>
        <p:sp>
          <p:nvSpPr>
            <p:cNvPr id="3089" name="TextBox 23"/>
            <p:cNvSpPr txBox="1">
              <a:spLocks noChangeArrowheads="1"/>
            </p:cNvSpPr>
            <p:nvPr/>
          </p:nvSpPr>
          <p:spPr bwMode="auto">
            <a:xfrm>
              <a:off x="5973763" y="2295525"/>
              <a:ext cx="1189037" cy="2377574"/>
            </a:xfrm>
            <a:prstGeom prst="rect">
              <a:avLst/>
            </a:prstGeom>
            <a:gradFill rotWithShape="1">
              <a:gsLst>
                <a:gs pos="0">
                  <a:srgbClr val="537E25"/>
                </a:gs>
                <a:gs pos="50000">
                  <a:srgbClr val="7AB73A"/>
                </a:gs>
                <a:gs pos="100000">
                  <a:srgbClr val="92DA4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100" b="1" dirty="0" smtClean="0">
                  <a:solidFill>
                    <a:schemeClr val="bg1"/>
                  </a:solidFill>
                  <a:latin typeface="Georgia" pitchFamily="18" charset="0"/>
                </a:rPr>
                <a:t>Final Inspection II</a:t>
              </a:r>
            </a:p>
            <a:p>
              <a:pPr algn="ctr">
                <a:defRPr/>
              </a:pPr>
              <a:endParaRPr lang="en-US" sz="1100" b="1" dirty="0" smtClean="0">
                <a:solidFill>
                  <a:schemeClr val="bg1"/>
                </a:solidFill>
                <a:latin typeface="Georgia" pitchFamily="18" charset="0"/>
              </a:endParaRPr>
            </a:p>
            <a:p>
              <a:pPr algn="ctr">
                <a:defRPr/>
              </a:pPr>
              <a:endParaRPr lang="ms-MY" sz="1150" b="1" dirty="0">
                <a:solidFill>
                  <a:schemeClr val="bg1"/>
                </a:solidFill>
                <a:latin typeface="Georgia" pitchFamily="18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>
                <a:defRPr/>
              </a:pPr>
              <a:endParaRPr lang="en-US" sz="1200" b="1" dirty="0" smtClean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>
                <a:defRPr/>
              </a:pP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endParaRPr lang="ms-MY" sz="10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endParaRPr lang="en-US" sz="10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087" name="TextBox 53"/>
            <p:cNvSpPr txBox="1">
              <a:spLocks noChangeArrowheads="1"/>
            </p:cNvSpPr>
            <p:nvPr/>
          </p:nvSpPr>
          <p:spPr bwMode="auto">
            <a:xfrm>
              <a:off x="8077200" y="1219200"/>
              <a:ext cx="88741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latin typeface="Georgia" pitchFamily="18" charset="0"/>
                </a:rPr>
                <a:t>End</a:t>
              </a:r>
              <a:endParaRPr lang="en-MY" b="1" dirty="0">
                <a:solidFill>
                  <a:srgbClr val="FF0000"/>
                </a:solidFill>
                <a:latin typeface="Georgia" pitchFamily="18" charset="0"/>
              </a:endParaRPr>
            </a:p>
          </p:txBody>
        </p:sp>
        <p:sp>
          <p:nvSpPr>
            <p:cNvPr id="37" name="Left-Right Arrow 36"/>
            <p:cNvSpPr/>
            <p:nvPr/>
          </p:nvSpPr>
          <p:spPr>
            <a:xfrm>
              <a:off x="381000" y="1857375"/>
              <a:ext cx="1343025" cy="428625"/>
            </a:xfrm>
            <a:prstGeom prst="leftRightArrow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latin typeface="Georgia" pitchFamily="18" charset="0"/>
                </a:rPr>
                <a:t>P1</a:t>
              </a:r>
              <a:endParaRPr lang="ms-MY" b="1" dirty="0">
                <a:solidFill>
                  <a:schemeClr val="tx1"/>
                </a:solidFill>
                <a:latin typeface="Georgia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57200" y="4492625"/>
              <a:ext cx="1208088" cy="30797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smtClean="0">
                  <a:solidFill>
                    <a:schemeClr val="bg1"/>
                  </a:solidFill>
                  <a:latin typeface="Georgia" pitchFamily="18" charset="0"/>
                  <a:cs typeface="Arial" charset="0"/>
                </a:rPr>
                <a:t>Process </a:t>
              </a:r>
              <a:r>
                <a:rPr lang="en-US" sz="1400" dirty="0">
                  <a:solidFill>
                    <a:schemeClr val="bg1"/>
                  </a:solidFill>
                  <a:latin typeface="Georgia" pitchFamily="18" charset="0"/>
                  <a:cs typeface="Arial" charset="0"/>
                </a:rPr>
                <a:t>1</a:t>
              </a:r>
              <a:endParaRPr lang="en-MY" sz="1400" dirty="0">
                <a:solidFill>
                  <a:schemeClr val="bg1"/>
                </a:solidFill>
                <a:latin typeface="Georgia" pitchFamily="18" charset="0"/>
                <a:cs typeface="Arial" charset="0"/>
              </a:endParaRPr>
            </a:p>
          </p:txBody>
        </p:sp>
        <p:sp>
          <p:nvSpPr>
            <p:cNvPr id="3090" name="TextBox 55"/>
            <p:cNvSpPr txBox="1">
              <a:spLocks noChangeArrowheads="1"/>
            </p:cNvSpPr>
            <p:nvPr/>
          </p:nvSpPr>
          <p:spPr bwMode="auto">
            <a:xfrm>
              <a:off x="228600" y="1219200"/>
              <a:ext cx="78486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Georgia" pitchFamily="18" charset="0"/>
                </a:rPr>
                <a:t>Start</a:t>
              </a:r>
              <a:endParaRPr lang="en-MY" b="1" dirty="0">
                <a:solidFill>
                  <a:srgbClr val="FF0000"/>
                </a:solidFill>
                <a:latin typeface="Georgia" pitchFamily="18" charset="0"/>
              </a:endParaRPr>
            </a:p>
          </p:txBody>
        </p:sp>
        <p:sp>
          <p:nvSpPr>
            <p:cNvPr id="3091" name="TextBox 19"/>
            <p:cNvSpPr txBox="1">
              <a:spLocks noChangeArrowheads="1"/>
            </p:cNvSpPr>
            <p:nvPr/>
          </p:nvSpPr>
          <p:spPr bwMode="auto">
            <a:xfrm>
              <a:off x="7216774" y="2295525"/>
              <a:ext cx="1241425" cy="2262158"/>
            </a:xfrm>
            <a:prstGeom prst="rect">
              <a:avLst/>
            </a:prstGeom>
            <a:gradFill rotWithShape="1">
              <a:gsLst>
                <a:gs pos="0">
                  <a:srgbClr val="537E25"/>
                </a:gs>
                <a:gs pos="50000">
                  <a:srgbClr val="7AB73A"/>
                </a:gs>
                <a:gs pos="100000">
                  <a:srgbClr val="92DA4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latin typeface="Georgia" pitchFamily="18" charset="0"/>
                </a:rPr>
                <a:t>Deposit CCC and G Forms</a:t>
              </a:r>
            </a:p>
            <a:p>
              <a:pPr algn="ctr"/>
              <a:endParaRPr lang="en-US" sz="1100" b="1" dirty="0" smtClean="0">
                <a:solidFill>
                  <a:schemeClr val="bg1"/>
                </a:solidFill>
                <a:latin typeface="Georgia" pitchFamily="18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Georgia" pitchFamily="18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ms-MY" sz="1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0" name="Left-Right Arrow 39"/>
            <p:cNvSpPr/>
            <p:nvPr/>
          </p:nvSpPr>
          <p:spPr>
            <a:xfrm>
              <a:off x="4724400" y="1828800"/>
              <a:ext cx="2438400" cy="428625"/>
            </a:xfrm>
            <a:prstGeom prst="leftRightArrow">
              <a:avLst/>
            </a:prstGeom>
            <a:solidFill>
              <a:srgbClr val="9933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latin typeface="Georgia" pitchFamily="18" charset="0"/>
                </a:rPr>
                <a:t>P4</a:t>
              </a:r>
              <a:endParaRPr lang="ms-MY" b="1" dirty="0">
                <a:solidFill>
                  <a:schemeClr val="tx1"/>
                </a:solidFill>
                <a:latin typeface="Georgia" pitchFamily="18" charset="0"/>
              </a:endParaRPr>
            </a:p>
          </p:txBody>
        </p:sp>
        <p:sp>
          <p:nvSpPr>
            <p:cNvPr id="3097" name="TextBox 23"/>
            <p:cNvSpPr txBox="1">
              <a:spLocks noChangeArrowheads="1"/>
            </p:cNvSpPr>
            <p:nvPr/>
          </p:nvSpPr>
          <p:spPr bwMode="auto">
            <a:xfrm>
              <a:off x="4760913" y="2286000"/>
              <a:ext cx="1154112" cy="2262158"/>
            </a:xfrm>
            <a:prstGeom prst="rect">
              <a:avLst/>
            </a:prstGeom>
            <a:gradFill rotWithShape="1">
              <a:gsLst>
                <a:gs pos="0">
                  <a:srgbClr val="537E25"/>
                </a:gs>
                <a:gs pos="50000">
                  <a:srgbClr val="7AB73A"/>
                </a:gs>
                <a:gs pos="100000">
                  <a:srgbClr val="92DA4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100" b="1" dirty="0" smtClean="0">
                  <a:solidFill>
                    <a:schemeClr val="bg1"/>
                  </a:solidFill>
                  <a:latin typeface="Georgia" pitchFamily="18" charset="0"/>
                </a:rPr>
                <a:t>Final Inspection I</a:t>
              </a:r>
            </a:p>
            <a:p>
              <a:pPr algn="ctr">
                <a:defRPr/>
              </a:pPr>
              <a:endParaRPr lang="en-US" sz="1100" b="1" dirty="0" smtClean="0">
                <a:solidFill>
                  <a:schemeClr val="bg1"/>
                </a:solidFill>
                <a:latin typeface="Georgia" pitchFamily="18" charset="0"/>
              </a:endParaRPr>
            </a:p>
            <a:p>
              <a:pPr algn="ctr">
                <a:defRPr/>
              </a:pPr>
              <a:endParaRPr lang="en-US" sz="1200" b="1" dirty="0">
                <a:solidFill>
                  <a:schemeClr val="bg1"/>
                </a:solidFill>
                <a:latin typeface="Georgia" pitchFamily="18" charset="0"/>
              </a:endParaRPr>
            </a:p>
            <a:p>
              <a:pPr algn="ctr">
                <a:defRPr/>
              </a:pP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>
                <a:defRPr/>
              </a:pP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>
                <a:defRPr/>
              </a:pP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>
                <a:defRPr/>
              </a:pP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>
                <a:defRPr/>
              </a:pP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>
                <a:defRPr/>
              </a:pPr>
              <a:endParaRPr lang="ms-MY" sz="115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>
                <a:defRPr/>
              </a:pPr>
              <a:endParaRPr lang="en-US" sz="125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endParaRPr lang="ms-MY" sz="1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772025" y="4495800"/>
              <a:ext cx="2390775" cy="30797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rgbClr val="0070C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MY" sz="1400" dirty="0" smtClean="0">
                  <a:solidFill>
                    <a:schemeClr val="bg1"/>
                  </a:solidFill>
                  <a:latin typeface="Georgia" pitchFamily="18" charset="0"/>
                  <a:cs typeface="Arial" charset="0"/>
                </a:rPr>
                <a:t>Process </a:t>
              </a:r>
              <a:r>
                <a:rPr lang="en-MY" sz="1400" dirty="0">
                  <a:solidFill>
                    <a:schemeClr val="bg1"/>
                  </a:solidFill>
                  <a:latin typeface="Georgia" pitchFamily="18" charset="0"/>
                  <a:cs typeface="Arial" charset="0"/>
                </a:rPr>
                <a:t>4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216774" y="4495800"/>
              <a:ext cx="1241425" cy="30797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MY" sz="1400" dirty="0" smtClean="0">
                  <a:solidFill>
                    <a:schemeClr val="bg1"/>
                  </a:solidFill>
                  <a:latin typeface="Georgia" pitchFamily="18" charset="0"/>
                  <a:cs typeface="Arial" charset="0"/>
                </a:rPr>
                <a:t>Process </a:t>
              </a:r>
              <a:r>
                <a:rPr lang="en-MY" sz="1400" dirty="0">
                  <a:solidFill>
                    <a:schemeClr val="bg1"/>
                  </a:solidFill>
                  <a:latin typeface="Georgia" pitchFamily="18" charset="0"/>
                  <a:cs typeface="Arial" charset="0"/>
                </a:rPr>
                <a:t>5</a:t>
              </a:r>
            </a:p>
          </p:txBody>
        </p:sp>
      </p:grp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107950" y="53975"/>
            <a:ext cx="8923338" cy="436563"/>
          </a:xfrm>
          <a:prstGeom prst="roundRect">
            <a:avLst>
              <a:gd name="adj" fmla="val 694"/>
            </a:avLst>
          </a:prstGeom>
          <a:solidFill>
            <a:srgbClr val="993366"/>
          </a:solidFill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wrap="none" lIns="65306" tIns="32653" rIns="65306" bIns="326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Georgia" pitchFamily="18" charset="0"/>
                <a:cs typeface="+mn-cs"/>
              </a:rPr>
              <a:t>PHASE AND PROCESS</a:t>
            </a:r>
            <a:endParaRPr lang="en-US" sz="2800" b="1" dirty="0">
              <a:solidFill>
                <a:schemeClr val="bg1"/>
              </a:solidFill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8"/>
          <p:cNvSpPr>
            <a:spLocks noChangeArrowheads="1"/>
          </p:cNvSpPr>
          <p:nvPr/>
        </p:nvSpPr>
        <p:spPr bwMode="auto">
          <a:xfrm>
            <a:off x="1676400" y="53975"/>
            <a:ext cx="7391400" cy="436563"/>
          </a:xfrm>
          <a:prstGeom prst="roundRect">
            <a:avLst>
              <a:gd name="adj" fmla="val 694"/>
            </a:avLst>
          </a:prstGeom>
          <a:solidFill>
            <a:srgbClr val="993366"/>
          </a:solidFill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wrap="none" lIns="65306" tIns="32653" rIns="65306" bIns="32653" anchor="ctr"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1400" b="1" dirty="0" smtClean="0">
                <a:solidFill>
                  <a:prstClr val="white"/>
                </a:solidFill>
                <a:latin typeface="Georgia" pitchFamily="18" charset="0"/>
              </a:rPr>
              <a:t>PRE-CONSULTATION</a:t>
            </a:r>
            <a:endParaRPr lang="en-US" sz="1400" b="1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30" name="AutoShape 8"/>
          <p:cNvSpPr>
            <a:spLocks noChangeArrowheads="1"/>
          </p:cNvSpPr>
          <p:nvPr/>
        </p:nvSpPr>
        <p:spPr bwMode="auto">
          <a:xfrm>
            <a:off x="76200" y="53975"/>
            <a:ext cx="1490663" cy="436563"/>
          </a:xfrm>
          <a:prstGeom prst="roundRect">
            <a:avLst>
              <a:gd name="adj" fmla="val 694"/>
            </a:avLst>
          </a:prstGeom>
          <a:solidFill>
            <a:srgbClr val="993366"/>
          </a:solidFill>
          <a:ln w="9525">
            <a:solidFill>
              <a:srgbClr val="7030A0"/>
            </a:solidFill>
            <a:round/>
            <a:headEnd/>
            <a:tailEnd/>
          </a:ln>
        </p:spPr>
        <p:txBody>
          <a:bodyPr wrap="none" lIns="65306" tIns="32653" rIns="65306" bIns="326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Georgia" pitchFamily="18" charset="0"/>
              </a:rPr>
              <a:t>PROCESS 1</a:t>
            </a:r>
            <a:endParaRPr lang="en-US" sz="1400" b="1" dirty="0">
              <a:solidFill>
                <a:schemeClr val="bg1"/>
              </a:solidFill>
              <a:latin typeface="Georgia" pitchFamily="18" charset="0"/>
              <a:cs typeface="+mn-cs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85738" y="914400"/>
            <a:ext cx="8729662" cy="4648200"/>
            <a:chOff x="490538" y="914400"/>
            <a:chExt cx="8729662" cy="4648200"/>
          </a:xfrm>
        </p:grpSpPr>
        <p:sp>
          <p:nvSpPr>
            <p:cNvPr id="5122" name="Line 33"/>
            <p:cNvSpPr>
              <a:spLocks noChangeShapeType="1"/>
            </p:cNvSpPr>
            <p:nvPr/>
          </p:nvSpPr>
          <p:spPr bwMode="auto">
            <a:xfrm>
              <a:off x="5181600" y="3143250"/>
              <a:ext cx="0" cy="103822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MY" dirty="0"/>
            </a:p>
          </p:txBody>
        </p:sp>
        <p:sp>
          <p:nvSpPr>
            <p:cNvPr id="5123" name="Line 33"/>
            <p:cNvSpPr>
              <a:spLocks noChangeShapeType="1"/>
            </p:cNvSpPr>
            <p:nvPr/>
          </p:nvSpPr>
          <p:spPr bwMode="auto">
            <a:xfrm>
              <a:off x="5181600" y="1554163"/>
              <a:ext cx="0" cy="103822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MY" dirty="0"/>
            </a:p>
          </p:txBody>
        </p:sp>
        <p:cxnSp>
          <p:nvCxnSpPr>
            <p:cNvPr id="5124" name="AutoShape 43"/>
            <p:cNvCxnSpPr>
              <a:cxnSpLocks noChangeShapeType="1"/>
            </p:cNvCxnSpPr>
            <p:nvPr/>
          </p:nvCxnSpPr>
          <p:spPr bwMode="auto">
            <a:xfrm>
              <a:off x="1716088" y="3419475"/>
              <a:ext cx="0" cy="10414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125" name="Line 33"/>
            <p:cNvSpPr>
              <a:spLocks noChangeShapeType="1"/>
            </p:cNvSpPr>
            <p:nvPr/>
          </p:nvSpPr>
          <p:spPr bwMode="auto">
            <a:xfrm>
              <a:off x="3810000" y="3146425"/>
              <a:ext cx="0" cy="103822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MY" dirty="0"/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>
              <a:off x="5405438" y="4492625"/>
              <a:ext cx="2055812" cy="1588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 bwMode="auto">
            <a:xfrm>
              <a:off x="1776413" y="1536700"/>
              <a:ext cx="23606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>
              <a:off x="5105400" y="1555750"/>
              <a:ext cx="236061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1" name="Line 33"/>
            <p:cNvSpPr>
              <a:spLocks noChangeShapeType="1"/>
            </p:cNvSpPr>
            <p:nvPr/>
          </p:nvSpPr>
          <p:spPr bwMode="auto">
            <a:xfrm>
              <a:off x="3810000" y="1555750"/>
              <a:ext cx="0" cy="103822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MY" dirty="0"/>
            </a:p>
          </p:txBody>
        </p:sp>
        <p:sp>
          <p:nvSpPr>
            <p:cNvPr id="41" name="Text Box 34"/>
            <p:cNvSpPr txBox="1">
              <a:spLocks noChangeArrowheads="1"/>
            </p:cNvSpPr>
            <p:nvPr/>
          </p:nvSpPr>
          <p:spPr bwMode="auto">
            <a:xfrm>
              <a:off x="3690938" y="914400"/>
              <a:ext cx="1685925" cy="990600"/>
            </a:xfrm>
            <a:prstGeom prst="rect">
              <a:avLst/>
            </a:prstGeom>
            <a:solidFill>
              <a:srgbClr val="3399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ms-MY" sz="1100" b="1" dirty="0" smtClean="0">
                  <a:latin typeface="+mn-lt"/>
                </a:rPr>
                <a:t>APPLICANT</a:t>
              </a:r>
              <a:endParaRPr lang="ms-MY" sz="1100" b="1" dirty="0">
                <a:latin typeface="+mn-lt"/>
              </a:endParaRPr>
            </a:p>
            <a:p>
              <a:pPr algn="ctr"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100" dirty="0">
                  <a:latin typeface="+mn-lt"/>
                </a:rPr>
                <a:t> </a:t>
              </a:r>
              <a:r>
                <a:rPr lang="en-US" sz="1100" dirty="0" smtClean="0">
                  <a:latin typeface="+mn-lt"/>
                </a:rPr>
                <a:t>Gather technical requirement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5133" name="Line 37"/>
            <p:cNvSpPr>
              <a:spLocks noChangeShapeType="1"/>
            </p:cNvSpPr>
            <p:nvPr/>
          </p:nvSpPr>
          <p:spPr bwMode="auto">
            <a:xfrm>
              <a:off x="1776413" y="1544638"/>
              <a:ext cx="0" cy="103822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MY" dirty="0"/>
            </a:p>
          </p:txBody>
        </p:sp>
        <p:sp>
          <p:nvSpPr>
            <p:cNvPr id="45" name="Text Box 38"/>
            <p:cNvSpPr txBox="1">
              <a:spLocks noChangeArrowheads="1"/>
            </p:cNvSpPr>
            <p:nvPr/>
          </p:nvSpPr>
          <p:spPr bwMode="auto">
            <a:xfrm>
              <a:off x="874713" y="2603500"/>
              <a:ext cx="1795462" cy="830263"/>
            </a:xfrm>
            <a:prstGeom prst="rect">
              <a:avLst/>
            </a:prstGeom>
            <a:solidFill>
              <a:srgbClr val="99FF99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 anchor="b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  <a:defRPr/>
              </a:pPr>
              <a:endParaRPr lang="ms-MY" sz="900" b="1" dirty="0" smtClean="0">
                <a:latin typeface="Calibri" pitchFamily="34" charset="0"/>
              </a:endParaRPr>
            </a:p>
            <a:p>
              <a:pPr algn="ctr" eaLnBrk="1" hangingPunct="1">
                <a:defRPr/>
              </a:pPr>
              <a:endParaRPr lang="ms-MY" sz="900" b="1" dirty="0" smtClean="0">
                <a:latin typeface="Calibri" pitchFamily="34" charset="0"/>
              </a:endParaRPr>
            </a:p>
            <a:p>
              <a:pPr algn="ctr" eaLnBrk="1" hangingPunct="1">
                <a:defRPr/>
              </a:pPr>
              <a:r>
                <a:rPr lang="ms-MY" sz="1100" b="1" dirty="0" smtClean="0">
                  <a:latin typeface="Calibri" pitchFamily="34" charset="0"/>
                </a:rPr>
                <a:t>PBAN</a:t>
              </a:r>
            </a:p>
            <a:p>
              <a:pPr algn="ctr" eaLnBrk="1" hangingPunct="1">
                <a:buFont typeface="Arial" charset="0"/>
                <a:buChar char="•"/>
                <a:defRPr/>
              </a:pPr>
              <a:r>
                <a:rPr lang="en-US" sz="1100" dirty="0" smtClean="0">
                  <a:latin typeface="Calibri" pitchFamily="34" charset="0"/>
                </a:rPr>
                <a:t> Tapping point</a:t>
              </a:r>
            </a:p>
            <a:p>
              <a:pPr algn="ctr" eaLnBrk="1" hangingPunct="1">
                <a:buFont typeface="Arial" charset="0"/>
                <a:buChar char="•"/>
                <a:defRPr/>
              </a:pPr>
              <a:r>
                <a:rPr lang="en-US" sz="1100" dirty="0" smtClean="0">
                  <a:latin typeface="Calibri" pitchFamily="34" charset="0"/>
                </a:rPr>
                <a:t> Pressure at tapping point </a:t>
              </a:r>
              <a:endParaRPr lang="ms-MY" sz="1100" dirty="0" smtClean="0">
                <a:latin typeface="Calibri" pitchFamily="34" charset="0"/>
              </a:endParaRPr>
            </a:p>
            <a:p>
              <a:pPr eaLnBrk="1" hangingPunct="1">
                <a:defRPr/>
              </a:pPr>
              <a:endParaRPr lang="ms-MY" sz="900" dirty="0" smtClean="0">
                <a:latin typeface="Calibri" pitchFamily="34" charset="0"/>
              </a:endParaRPr>
            </a:p>
          </p:txBody>
        </p:sp>
        <p:sp>
          <p:nvSpPr>
            <p:cNvPr id="46" name="Text Box 39"/>
            <p:cNvSpPr txBox="1">
              <a:spLocks noChangeArrowheads="1"/>
            </p:cNvSpPr>
            <p:nvPr/>
          </p:nvSpPr>
          <p:spPr bwMode="auto">
            <a:xfrm>
              <a:off x="2971800" y="2603500"/>
              <a:ext cx="1712913" cy="815975"/>
            </a:xfrm>
            <a:prstGeom prst="rect">
              <a:avLst/>
            </a:prstGeom>
            <a:solidFill>
              <a:srgbClr val="99FF99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 anchor="t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ms-MY" sz="900" b="1" dirty="0" smtClean="0">
                <a:latin typeface="Calibri" pitchFamily="34" charset="0"/>
              </a:endParaRPr>
            </a:p>
            <a:p>
              <a:pPr algn="ctr" eaLnBrk="1" hangingPunct="1">
                <a:defRPr/>
              </a:pPr>
              <a:r>
                <a:rPr lang="ms-MY" sz="1100" b="1" dirty="0" smtClean="0">
                  <a:latin typeface="Calibri" pitchFamily="34" charset="0"/>
                </a:rPr>
                <a:t>TNB</a:t>
              </a:r>
            </a:p>
            <a:p>
              <a:pPr algn="ctr" eaLnBrk="1" hangingPunct="1">
                <a:buFont typeface="Arial" charset="0"/>
                <a:buChar char="•"/>
                <a:defRPr/>
              </a:pPr>
              <a:r>
                <a:rPr lang="en-US" sz="1100" b="1" dirty="0" smtClean="0">
                  <a:latin typeface="Calibri" pitchFamily="34" charset="0"/>
                </a:rPr>
                <a:t> </a:t>
              </a:r>
              <a:r>
                <a:rPr lang="en-US" sz="1100" dirty="0" smtClean="0">
                  <a:latin typeface="Calibri" pitchFamily="34" charset="0"/>
                </a:rPr>
                <a:t>source of electric supply </a:t>
              </a:r>
              <a:endParaRPr lang="ms-MY" sz="1100" dirty="0" smtClean="0">
                <a:latin typeface="Calibri" pitchFamily="34" charset="0"/>
              </a:endParaRPr>
            </a:p>
            <a:p>
              <a:pPr eaLnBrk="1" hangingPunct="1">
                <a:defRPr/>
              </a:pPr>
              <a:endParaRPr lang="ms-MY" sz="900" dirty="0" smtClean="0">
                <a:latin typeface="Calibri" pitchFamily="34" charset="0"/>
              </a:endParaRPr>
            </a:p>
          </p:txBody>
        </p:sp>
        <p:sp>
          <p:nvSpPr>
            <p:cNvPr id="48" name="Text Box 41"/>
            <p:cNvSpPr txBox="1">
              <a:spLocks noChangeArrowheads="1"/>
            </p:cNvSpPr>
            <p:nvPr/>
          </p:nvSpPr>
          <p:spPr bwMode="auto">
            <a:xfrm>
              <a:off x="3690938" y="4186238"/>
              <a:ext cx="1719262" cy="995362"/>
            </a:xfrm>
            <a:prstGeom prst="rect">
              <a:avLst/>
            </a:prstGeom>
            <a:solidFill>
              <a:srgbClr val="3399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ms-MY" sz="900" b="1" dirty="0" smtClean="0">
                <a:latin typeface="Calibri" pitchFamily="34" charset="0"/>
              </a:endParaRPr>
            </a:p>
            <a:p>
              <a:pPr algn="ctr" eaLnBrk="1" hangingPunct="1">
                <a:defRPr/>
              </a:pPr>
              <a:r>
                <a:rPr lang="ms-MY" sz="1100" b="1" dirty="0" smtClean="0">
                  <a:latin typeface="Calibri" pitchFamily="34" charset="0"/>
                </a:rPr>
                <a:t>APPLICANT</a:t>
              </a:r>
            </a:p>
            <a:p>
              <a:pPr algn="ctr" eaLnBrk="1" hangingPunct="1">
                <a:buFont typeface="Arial" charset="0"/>
                <a:buChar char="•"/>
                <a:defRPr/>
              </a:pPr>
              <a:r>
                <a:rPr lang="en-US" sz="1100" dirty="0" smtClean="0">
                  <a:latin typeface="Calibri" pitchFamily="34" charset="0"/>
                </a:rPr>
                <a:t> Received technical input from 4 technical agencies</a:t>
              </a:r>
            </a:p>
            <a:p>
              <a:pPr algn="ctr" eaLnBrk="1" hangingPunct="1">
                <a:buFont typeface="Arial" charset="0"/>
                <a:buChar char="•"/>
                <a:defRPr/>
              </a:pPr>
              <a:r>
                <a:rPr lang="en-US" sz="1100" dirty="0" smtClean="0">
                  <a:latin typeface="Calibri" pitchFamily="34" charset="0"/>
                </a:rPr>
                <a:t>Prepare documentations for formal submission</a:t>
              </a:r>
            </a:p>
            <a:p>
              <a:pPr algn="ctr" eaLnBrk="1" hangingPunct="1">
                <a:spcAft>
                  <a:spcPts val="1000"/>
                </a:spcAft>
                <a:buFont typeface="Arial" charset="0"/>
                <a:buChar char="•"/>
                <a:defRPr/>
              </a:pPr>
              <a:endParaRPr lang="ms-MY" sz="1100" dirty="0" smtClean="0">
                <a:latin typeface="Calibri" pitchFamily="34" charset="0"/>
              </a:endParaRPr>
            </a:p>
          </p:txBody>
        </p:sp>
        <p:sp>
          <p:nvSpPr>
            <p:cNvPr id="5139" name="Text Box 47"/>
            <p:cNvSpPr txBox="1">
              <a:spLocks noChangeArrowheads="1"/>
            </p:cNvSpPr>
            <p:nvPr/>
          </p:nvSpPr>
          <p:spPr bwMode="auto">
            <a:xfrm>
              <a:off x="2571750" y="2020887"/>
              <a:ext cx="1238250" cy="49371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94615" tIns="48895" rIns="94615" bIns="48895"/>
            <a:lstStyle/>
            <a:p>
              <a:pPr marL="114300" indent="-114300" algn="just">
                <a:buFont typeface="Arial" charset="0"/>
                <a:buChar char="•"/>
                <a:defRPr/>
              </a:pPr>
              <a:r>
                <a:rPr lang="fi-FI" sz="800" b="1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Layout Plan</a:t>
              </a:r>
              <a:endParaRPr lang="fi-FI" sz="800" b="1" dirty="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  <a:p>
              <a:pPr marL="114300" indent="-114300" algn="just">
                <a:buFont typeface="Arial" charset="0"/>
                <a:buChar char="•"/>
                <a:defRPr/>
              </a:pPr>
              <a:r>
                <a:rPr lang="fi-FI" sz="800" b="1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Estimated electrical supply cosumption</a:t>
              </a:r>
              <a:endParaRPr lang="fi-FI" sz="800" b="1" dirty="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  <a:p>
              <a:pPr>
                <a:defRPr/>
              </a:pPr>
              <a:endParaRPr lang="ms-MY" sz="80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38" name="Text Box 47"/>
            <p:cNvSpPr txBox="1">
              <a:spLocks noChangeArrowheads="1"/>
            </p:cNvSpPr>
            <p:nvPr/>
          </p:nvSpPr>
          <p:spPr bwMode="auto">
            <a:xfrm>
              <a:off x="490538" y="1990725"/>
              <a:ext cx="1338262" cy="44767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94615" tIns="48895" rIns="94615" bIns="48895"/>
            <a:lstStyle/>
            <a:p>
              <a:pPr algn="just">
                <a:buFont typeface="Arial" pitchFamily="34" charset="0"/>
                <a:buChar char="•"/>
              </a:pPr>
              <a:r>
                <a:rPr lang="fi-FI" sz="800" b="1" dirty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r>
                <a:rPr lang="fi-FI" sz="800" b="1" dirty="0" smtClean="0">
                  <a:solidFill>
                    <a:srgbClr val="000000"/>
                  </a:solidFill>
                  <a:latin typeface="Calibri" pitchFamily="34" charset="0"/>
                </a:rPr>
                <a:t>Layout Plan</a:t>
              </a:r>
              <a:endParaRPr lang="fi-FI" sz="8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just">
                <a:buFont typeface="Arial" pitchFamily="34" charset="0"/>
                <a:buChar char="•"/>
              </a:pPr>
              <a:r>
                <a:rPr lang="fi-FI" sz="800" b="1" dirty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r>
                <a:rPr lang="fi-FI" sz="800" b="1" dirty="0" smtClean="0">
                  <a:solidFill>
                    <a:srgbClr val="000000"/>
                  </a:solidFill>
                  <a:latin typeface="Calibri" pitchFamily="34" charset="0"/>
                </a:rPr>
                <a:t>Estimated water supply cosumption</a:t>
              </a:r>
              <a:endParaRPr lang="fi-FI" sz="8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endParaRPr lang="ms-MY" sz="800" dirty="0">
                <a:latin typeface="Calibri" pitchFamily="34" charset="0"/>
              </a:endParaRPr>
            </a:p>
          </p:txBody>
        </p:sp>
        <p:sp>
          <p:nvSpPr>
            <p:cNvPr id="5141" name="TextBox 66"/>
            <p:cNvSpPr txBox="1">
              <a:spLocks noChangeArrowheads="1"/>
            </p:cNvSpPr>
            <p:nvPr/>
          </p:nvSpPr>
          <p:spPr bwMode="auto">
            <a:xfrm>
              <a:off x="3695700" y="915988"/>
              <a:ext cx="395288" cy="188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800" b="1" dirty="0">
                  <a:latin typeface="Calibri" pitchFamily="34" charset="0"/>
                </a:rPr>
                <a:t>1.1</a:t>
              </a:r>
              <a:endParaRPr lang="ms-MY" sz="800" b="1">
                <a:latin typeface="Calibri" pitchFamily="34" charset="0"/>
              </a:endParaRPr>
            </a:p>
          </p:txBody>
        </p:sp>
        <p:sp>
          <p:nvSpPr>
            <p:cNvPr id="3" name="TextBox 67"/>
            <p:cNvSpPr txBox="1">
              <a:spLocks noChangeArrowheads="1"/>
            </p:cNvSpPr>
            <p:nvPr/>
          </p:nvSpPr>
          <p:spPr bwMode="auto">
            <a:xfrm>
              <a:off x="876300" y="2609850"/>
              <a:ext cx="447675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800" b="1" dirty="0">
                  <a:latin typeface="Calibri" pitchFamily="34" charset="0"/>
                </a:rPr>
                <a:t>1.2</a:t>
              </a:r>
              <a:endParaRPr lang="ms-MY" sz="800" b="1">
                <a:latin typeface="Calibri" pitchFamily="34" charset="0"/>
              </a:endParaRPr>
            </a:p>
          </p:txBody>
        </p:sp>
        <p:sp>
          <p:nvSpPr>
            <p:cNvPr id="5143" name="TextBox 68"/>
            <p:cNvSpPr txBox="1">
              <a:spLocks noChangeArrowheads="1"/>
            </p:cNvSpPr>
            <p:nvPr/>
          </p:nvSpPr>
          <p:spPr bwMode="auto">
            <a:xfrm>
              <a:off x="2971800" y="2609850"/>
              <a:ext cx="442913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800" b="1" dirty="0">
                  <a:latin typeface="Calibri" pitchFamily="34" charset="0"/>
                </a:rPr>
                <a:t>1.3</a:t>
              </a:r>
              <a:endParaRPr lang="ms-MY" sz="800" b="1">
                <a:latin typeface="Calibri" pitchFamily="34" charset="0"/>
              </a:endParaRPr>
            </a:p>
          </p:txBody>
        </p:sp>
        <p:sp>
          <p:nvSpPr>
            <p:cNvPr id="5144" name="TextBox 69"/>
            <p:cNvSpPr txBox="1">
              <a:spLocks noChangeArrowheads="1"/>
            </p:cNvSpPr>
            <p:nvPr/>
          </p:nvSpPr>
          <p:spPr bwMode="auto">
            <a:xfrm>
              <a:off x="3676650" y="4211638"/>
              <a:ext cx="414338" cy="188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800" b="1" dirty="0">
                  <a:latin typeface="Calibri" pitchFamily="34" charset="0"/>
                </a:rPr>
                <a:t>1.6</a:t>
              </a:r>
              <a:endParaRPr lang="ms-MY" sz="800" b="1">
                <a:latin typeface="Calibri" pitchFamily="34" charset="0"/>
              </a:endParaRPr>
            </a:p>
          </p:txBody>
        </p:sp>
        <p:sp>
          <p:nvSpPr>
            <p:cNvPr id="5147" name="Text Box 47"/>
            <p:cNvSpPr txBox="1">
              <a:spLocks noChangeArrowheads="1"/>
            </p:cNvSpPr>
            <p:nvPr/>
          </p:nvSpPr>
          <p:spPr bwMode="auto">
            <a:xfrm>
              <a:off x="6019800" y="4648200"/>
              <a:ext cx="3200400" cy="91440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94615" tIns="48895" rIns="94615" bIns="48895"/>
            <a:lstStyle/>
            <a:p>
              <a:pPr marL="114300" indent="-114300" algn="just">
                <a:defRPr/>
              </a:pPr>
              <a:r>
                <a:rPr lang="fi-FI" sz="1100" b="1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Note :</a:t>
              </a:r>
              <a:endParaRPr lang="fi-FI" sz="1100" b="1" dirty="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  <a:p>
              <a:pPr marL="114300" indent="-114300" algn="just">
                <a:defRPr/>
              </a:pPr>
              <a:endParaRPr lang="fi-FI" sz="1100" b="1" dirty="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  <a:p>
              <a:pPr marL="114300" indent="-114300">
                <a:buFont typeface="Arial" charset="0"/>
                <a:buChar char="•"/>
                <a:defRPr/>
              </a:pPr>
              <a:r>
                <a:rPr lang="fi-FI" sz="1100" b="1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Validity of technical input is 3 months from issuances of input</a:t>
              </a:r>
            </a:p>
            <a:p>
              <a:pPr marL="114300" indent="-114300">
                <a:buFont typeface="Arial" charset="0"/>
                <a:buChar char="•"/>
                <a:defRPr/>
              </a:pPr>
              <a:r>
                <a:rPr lang="fi-FI" sz="1100" b="1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Formal submission to OSC within the validity period</a:t>
              </a:r>
              <a:endParaRPr lang="fi-FI" sz="1100" b="1" dirty="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  <a:p>
              <a:pPr algn="just">
                <a:defRPr/>
              </a:pPr>
              <a:endParaRPr lang="fi-FI" sz="1100" b="1" dirty="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  <a:p>
              <a:pPr algn="just">
                <a:defRPr/>
              </a:pPr>
              <a:endParaRPr lang="fi-FI" sz="800" b="1" dirty="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  <a:p>
              <a:pPr>
                <a:defRPr/>
              </a:pPr>
              <a:endParaRPr lang="ms-MY" sz="80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34" name="Text Box 39"/>
            <p:cNvSpPr txBox="1">
              <a:spLocks noChangeArrowheads="1"/>
            </p:cNvSpPr>
            <p:nvPr/>
          </p:nvSpPr>
          <p:spPr bwMode="auto">
            <a:xfrm>
              <a:off x="4953000" y="2601913"/>
              <a:ext cx="1712913" cy="815975"/>
            </a:xfrm>
            <a:prstGeom prst="rect">
              <a:avLst/>
            </a:prstGeom>
            <a:solidFill>
              <a:srgbClr val="99FF99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1100" b="1" dirty="0" smtClean="0">
                  <a:latin typeface="Calibri" pitchFamily="34" charset="0"/>
                </a:rPr>
                <a:t>SKMM</a:t>
              </a:r>
              <a:endParaRPr lang="ms-MY" sz="1100" b="1" dirty="0" smtClean="0">
                <a:latin typeface="Calibri" pitchFamily="34" charset="0"/>
              </a:endParaRPr>
            </a:p>
            <a:p>
              <a:pPr algn="ctr" eaLnBrk="1" hangingPunct="1">
                <a:buFont typeface="Arial" charset="0"/>
                <a:buChar char="•"/>
                <a:defRPr/>
              </a:pPr>
              <a:r>
                <a:rPr lang="en-US" sz="1100" b="1" dirty="0" smtClean="0">
                  <a:latin typeface="Calibri" pitchFamily="34" charset="0"/>
                </a:rPr>
                <a:t> </a:t>
              </a:r>
              <a:r>
                <a:rPr lang="en-US" sz="1100" dirty="0" smtClean="0">
                  <a:latin typeface="Calibri" pitchFamily="34" charset="0"/>
                </a:rPr>
                <a:t>Relevant NFPs </a:t>
              </a:r>
            </a:p>
            <a:p>
              <a:pPr algn="ctr" eaLnBrk="1" hangingPunct="1">
                <a:buFont typeface="Arial" charset="0"/>
                <a:buChar char="•"/>
                <a:defRPr/>
              </a:pPr>
              <a:r>
                <a:rPr lang="en-US" sz="1100" dirty="0" smtClean="0">
                  <a:latin typeface="Calibri" pitchFamily="34" charset="0"/>
                </a:rPr>
                <a:t>Tapping point of relevant NFP</a:t>
              </a:r>
              <a:endParaRPr lang="ms-MY" sz="1100" dirty="0" smtClean="0">
                <a:latin typeface="Calibri" pitchFamily="34" charset="0"/>
              </a:endParaRPr>
            </a:p>
          </p:txBody>
        </p:sp>
        <p:cxnSp>
          <p:nvCxnSpPr>
            <p:cNvPr id="4" name="AutoShape 44"/>
            <p:cNvCxnSpPr>
              <a:cxnSpLocks noChangeShapeType="1"/>
            </p:cNvCxnSpPr>
            <p:nvPr/>
          </p:nvCxnSpPr>
          <p:spPr bwMode="auto">
            <a:xfrm>
              <a:off x="7458075" y="3417888"/>
              <a:ext cx="1588" cy="10699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148" name="TextBox 68"/>
            <p:cNvSpPr txBox="1">
              <a:spLocks noChangeArrowheads="1"/>
            </p:cNvSpPr>
            <p:nvPr/>
          </p:nvSpPr>
          <p:spPr bwMode="auto">
            <a:xfrm>
              <a:off x="4953000" y="2608263"/>
              <a:ext cx="442913" cy="188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800" b="1" dirty="0">
                  <a:latin typeface="Calibri" pitchFamily="34" charset="0"/>
                </a:rPr>
                <a:t>1.4</a:t>
              </a:r>
              <a:endParaRPr lang="ms-MY" sz="800" b="1">
                <a:latin typeface="Calibri" pitchFamily="34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1709738" y="4456113"/>
              <a:ext cx="1979612" cy="1587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2" name="Text Box 47"/>
            <p:cNvSpPr txBox="1">
              <a:spLocks noChangeArrowheads="1"/>
            </p:cNvSpPr>
            <p:nvPr/>
          </p:nvSpPr>
          <p:spPr bwMode="auto">
            <a:xfrm>
              <a:off x="5105400" y="2133600"/>
              <a:ext cx="1295400" cy="30480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94615" tIns="48895" rIns="94615" bIns="48895"/>
            <a:lstStyle/>
            <a:p>
              <a:pPr marL="114300" indent="-114300" algn="just">
                <a:buFont typeface="Arial" charset="0"/>
                <a:buChar char="•"/>
                <a:defRPr/>
              </a:pPr>
              <a:r>
                <a:rPr lang="fi-FI" sz="1100" b="1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Layout Plan</a:t>
              </a:r>
              <a:endParaRPr lang="fi-FI" sz="1100" b="1" dirty="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  <a:p>
              <a:pPr>
                <a:defRPr/>
              </a:pPr>
              <a:endParaRPr lang="ms-MY" sz="110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5" name="Line 33"/>
            <p:cNvSpPr>
              <a:spLocks noChangeShapeType="1"/>
            </p:cNvSpPr>
            <p:nvPr/>
          </p:nvSpPr>
          <p:spPr bwMode="auto">
            <a:xfrm>
              <a:off x="7467600" y="1562100"/>
              <a:ext cx="0" cy="103822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MY" dirty="0"/>
            </a:p>
          </p:txBody>
        </p:sp>
        <p:sp>
          <p:nvSpPr>
            <p:cNvPr id="35" name="Text Box 39"/>
            <p:cNvSpPr txBox="1">
              <a:spLocks noChangeArrowheads="1"/>
            </p:cNvSpPr>
            <p:nvPr/>
          </p:nvSpPr>
          <p:spPr bwMode="auto">
            <a:xfrm>
              <a:off x="6896101" y="2613025"/>
              <a:ext cx="1333500" cy="815975"/>
            </a:xfrm>
            <a:prstGeom prst="rect">
              <a:avLst/>
            </a:prstGeom>
            <a:solidFill>
              <a:srgbClr val="99FF99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 anchor="t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1100" b="1" dirty="0" smtClean="0">
                  <a:latin typeface="Calibri" pitchFamily="34" charset="0"/>
                </a:rPr>
                <a:t>PTG/PTD</a:t>
              </a:r>
            </a:p>
            <a:p>
              <a:pPr algn="ctr" eaLnBrk="1" hangingPunct="1">
                <a:buFont typeface="Arial" pitchFamily="34" charset="0"/>
                <a:buChar char="•"/>
                <a:defRPr/>
              </a:pPr>
              <a:r>
                <a:rPr lang="en-US" sz="1100" b="1" dirty="0" smtClean="0">
                  <a:latin typeface="Calibri" pitchFamily="34" charset="0"/>
                </a:rPr>
                <a:t> </a:t>
              </a:r>
              <a:r>
                <a:rPr lang="en-US" sz="1100" dirty="0" smtClean="0">
                  <a:latin typeface="Calibri" pitchFamily="34" charset="0"/>
                </a:rPr>
                <a:t>Type of land application to be settled </a:t>
              </a:r>
              <a:endParaRPr lang="ms-MY" sz="1100" b="1" dirty="0" smtClean="0">
                <a:latin typeface="Calibri" pitchFamily="34" charset="0"/>
              </a:endParaRPr>
            </a:p>
            <a:p>
              <a:pPr eaLnBrk="1" hangingPunct="1">
                <a:defRPr/>
              </a:pPr>
              <a:endParaRPr lang="ms-MY" sz="900" dirty="0" smtClean="0">
                <a:latin typeface="Calibri" pitchFamily="34" charset="0"/>
              </a:endParaRPr>
            </a:p>
          </p:txBody>
        </p:sp>
        <p:sp>
          <p:nvSpPr>
            <p:cNvPr id="5154" name="TextBox 68"/>
            <p:cNvSpPr txBox="1">
              <a:spLocks noChangeArrowheads="1"/>
            </p:cNvSpPr>
            <p:nvPr/>
          </p:nvSpPr>
          <p:spPr bwMode="auto">
            <a:xfrm>
              <a:off x="6896100" y="2619375"/>
              <a:ext cx="442913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800" b="1" dirty="0">
                  <a:latin typeface="Calibri" pitchFamily="34" charset="0"/>
                </a:rPr>
                <a:t>1.5</a:t>
              </a:r>
              <a:endParaRPr lang="ms-MY" sz="800" b="1">
                <a:latin typeface="Calibri" pitchFamily="34" charset="0"/>
              </a:endParaRPr>
            </a:p>
          </p:txBody>
        </p:sp>
        <p:sp>
          <p:nvSpPr>
            <p:cNvPr id="5157" name="Text Box 47"/>
            <p:cNvSpPr txBox="1">
              <a:spLocks noChangeArrowheads="1"/>
            </p:cNvSpPr>
            <p:nvPr/>
          </p:nvSpPr>
          <p:spPr bwMode="auto">
            <a:xfrm>
              <a:off x="7391400" y="2133600"/>
              <a:ext cx="1295400" cy="30480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94615" tIns="48895" rIns="94615" bIns="48895"/>
            <a:lstStyle/>
            <a:p>
              <a:pPr marL="114300" indent="-114300" algn="just">
                <a:buFont typeface="Arial" charset="0"/>
                <a:buChar char="•"/>
                <a:defRPr/>
              </a:pPr>
              <a:r>
                <a:rPr lang="fi-FI" sz="1100" b="1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fi-FI" sz="1100" b="1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Layout Plan</a:t>
              </a:r>
              <a:endParaRPr lang="fi-FI" sz="1100" b="1" dirty="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  <a:p>
              <a:pPr>
                <a:defRPr/>
              </a:pPr>
              <a:endParaRPr lang="ms-MY" sz="1100" dirty="0"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36" name="Text Box 47"/>
          <p:cNvSpPr txBox="1">
            <a:spLocks noChangeArrowheads="1"/>
          </p:cNvSpPr>
          <p:nvPr/>
        </p:nvSpPr>
        <p:spPr bwMode="auto">
          <a:xfrm>
            <a:off x="304800" y="5334000"/>
            <a:ext cx="3276600" cy="9144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94615" tIns="48895" rIns="94615" bIns="48895"/>
          <a:lstStyle/>
          <a:p>
            <a:pPr marL="114300" indent="-114300" algn="just">
              <a:defRPr/>
            </a:pPr>
            <a:r>
              <a:rPr lang="en-US" sz="1100" b="1" u="sng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Improvements</a:t>
            </a:r>
          </a:p>
          <a:p>
            <a:pPr marL="114300" indent="-114300" algn="just">
              <a:defRPr/>
            </a:pPr>
            <a:endParaRPr lang="en-US" sz="1100" b="1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marL="114300" indent="-114300">
              <a:buFont typeface="Arial" charset="0"/>
              <a:buChar char="•"/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Data gathering process streamlined and monitored</a:t>
            </a:r>
          </a:p>
          <a:p>
            <a:pPr marL="114300" indent="-114300">
              <a:buFont typeface="Arial" charset="0"/>
              <a:buChar char="•"/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Technical requirements made known prior to formal submission</a:t>
            </a:r>
          </a:p>
          <a:p>
            <a:pPr marL="114300" indent="-114300">
              <a:buFont typeface="Arial" charset="0"/>
              <a:buChar char="•"/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Benefit genuine investors</a:t>
            </a:r>
          </a:p>
          <a:p>
            <a:pPr algn="just">
              <a:defRPr/>
            </a:pPr>
            <a:endParaRPr lang="en-US" sz="800" b="1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algn="just">
              <a:defRPr/>
            </a:pPr>
            <a:endParaRPr lang="fi-FI" sz="8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ms-MY" sz="800" dirty="0">
              <a:latin typeface="Calibri" pitchFamily="34" charset="0"/>
              <a:cs typeface="Arial" charset="0"/>
            </a:endParaRPr>
          </a:p>
        </p:txBody>
      </p:sp>
      <p:sp>
        <p:nvSpPr>
          <p:cNvPr id="53" name="Right Brace 52"/>
          <p:cNvSpPr/>
          <p:nvPr/>
        </p:nvSpPr>
        <p:spPr bwMode="auto">
          <a:xfrm>
            <a:off x="8001000" y="2590800"/>
            <a:ext cx="304800" cy="838200"/>
          </a:xfrm>
          <a:prstGeom prst="rightBrac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ms-MY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itchFamily="32" charset="0"/>
              <a:cs typeface="Arial" charset="0"/>
            </a:endParaRPr>
          </a:p>
        </p:txBody>
      </p:sp>
      <p:sp>
        <p:nvSpPr>
          <p:cNvPr id="54" name="Text Box 47"/>
          <p:cNvSpPr txBox="1">
            <a:spLocks noChangeArrowheads="1"/>
          </p:cNvSpPr>
          <p:nvPr/>
        </p:nvSpPr>
        <p:spPr bwMode="auto">
          <a:xfrm>
            <a:off x="8229600" y="2895600"/>
            <a:ext cx="762000" cy="304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94615" tIns="48895" rIns="94615" bIns="48895"/>
          <a:lstStyle/>
          <a:p>
            <a:pPr algn="just"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14 DAYS</a:t>
            </a:r>
          </a:p>
          <a:p>
            <a:pPr algn="just">
              <a:defRPr/>
            </a:pPr>
            <a:endParaRPr lang="fi-FI" sz="8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ms-MY" sz="800" dirty="0">
              <a:latin typeface="Calibri" pitchFamily="34" charset="0"/>
              <a:cs typeface="Arial" charset="0"/>
            </a:endParaRP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-76200" y="6615112"/>
            <a:ext cx="9197975" cy="319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4278" tIns="33425" rIns="64278" bIns="33425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</a:t>
            </a:r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RESEARCH  AND TECHNICAL  LEGISLATION DIVISION, LOCAL GOVERNMENT DEPARTMENT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0" y="6586538"/>
            <a:ext cx="9144000" cy="0"/>
          </a:xfrm>
          <a:prstGeom prst="line">
            <a:avLst/>
          </a:prstGeom>
          <a:ln w="76200">
            <a:solidFill>
              <a:srgbClr val="6600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AutoShape 8"/>
          <p:cNvSpPr>
            <a:spLocks noChangeArrowheads="1"/>
          </p:cNvSpPr>
          <p:nvPr/>
        </p:nvSpPr>
        <p:spPr bwMode="auto">
          <a:xfrm>
            <a:off x="1676400" y="53975"/>
            <a:ext cx="7391400" cy="436563"/>
          </a:xfrm>
          <a:prstGeom prst="roundRect">
            <a:avLst>
              <a:gd name="adj" fmla="val 694"/>
            </a:avLst>
          </a:prstGeom>
          <a:solidFill>
            <a:srgbClr val="993366"/>
          </a:solidFill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wrap="none" lIns="65306" tIns="32653" rIns="65306" bIns="3265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Georgia" pitchFamily="18" charset="0"/>
                <a:cs typeface="+mn-cs"/>
              </a:rPr>
              <a:t>APPROVAL</a:t>
            </a:r>
            <a:endParaRPr lang="en-US" sz="1400" b="1" dirty="0">
              <a:solidFill>
                <a:schemeClr val="bg1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106" name="AutoShape 8"/>
          <p:cNvSpPr>
            <a:spLocks noChangeArrowheads="1"/>
          </p:cNvSpPr>
          <p:nvPr/>
        </p:nvSpPr>
        <p:spPr bwMode="auto">
          <a:xfrm>
            <a:off x="76200" y="53975"/>
            <a:ext cx="1490663" cy="436563"/>
          </a:xfrm>
          <a:prstGeom prst="roundRect">
            <a:avLst>
              <a:gd name="adj" fmla="val 694"/>
            </a:avLst>
          </a:prstGeom>
          <a:solidFill>
            <a:srgbClr val="993366"/>
          </a:solidFill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wrap="none" lIns="65306" tIns="32653" rIns="65306" bIns="326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Georgia" pitchFamily="18" charset="0"/>
              </a:rPr>
              <a:t>PROCESS 2 </a:t>
            </a:r>
            <a:endParaRPr lang="en-US" sz="1400" b="1" dirty="0">
              <a:solidFill>
                <a:schemeClr val="bg1"/>
              </a:solidFill>
              <a:latin typeface="Georgia" pitchFamily="18" charset="0"/>
              <a:cs typeface="+mn-cs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609600" y="962025"/>
            <a:ext cx="7696200" cy="5210175"/>
            <a:chOff x="609600" y="962025"/>
            <a:chExt cx="7696200" cy="5210175"/>
          </a:xfrm>
        </p:grpSpPr>
        <p:sp>
          <p:nvSpPr>
            <p:cNvPr id="13321" name="Line 75"/>
            <p:cNvSpPr>
              <a:spLocks noChangeShapeType="1"/>
            </p:cNvSpPr>
            <p:nvPr/>
          </p:nvSpPr>
          <p:spPr bwMode="auto">
            <a:xfrm>
              <a:off x="4598988" y="4217988"/>
              <a:ext cx="11112" cy="1320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MY" dirty="0"/>
            </a:p>
          </p:txBody>
        </p:sp>
        <p:cxnSp>
          <p:nvCxnSpPr>
            <p:cNvPr id="82" name="Straight Connector 81"/>
            <p:cNvCxnSpPr/>
            <p:nvPr/>
          </p:nvCxnSpPr>
          <p:spPr>
            <a:xfrm rot="5400000">
              <a:off x="-1920875" y="3640138"/>
              <a:ext cx="5062537" cy="1588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15" name="Line 15"/>
            <p:cNvSpPr>
              <a:spLocks noChangeShapeType="1"/>
            </p:cNvSpPr>
            <p:nvPr/>
          </p:nvSpPr>
          <p:spPr bwMode="auto">
            <a:xfrm flipV="1">
              <a:off x="3330575" y="1219200"/>
              <a:ext cx="0" cy="10668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5306" tIns="32653" rIns="65306" bIns="32653"/>
            <a:lstStyle/>
            <a:p>
              <a:endParaRPr lang="en-MY" dirty="0"/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7086601" y="4191000"/>
              <a:ext cx="304800" cy="317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2" name="Line 75"/>
            <p:cNvSpPr>
              <a:spLocks noChangeShapeType="1"/>
            </p:cNvSpPr>
            <p:nvPr/>
          </p:nvSpPr>
          <p:spPr bwMode="auto">
            <a:xfrm>
              <a:off x="3886200" y="4211638"/>
              <a:ext cx="0" cy="549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MY" dirty="0"/>
            </a:p>
          </p:txBody>
        </p:sp>
        <p:sp>
          <p:nvSpPr>
            <p:cNvPr id="13323" name="Line 75"/>
            <p:cNvSpPr>
              <a:spLocks noChangeShapeType="1"/>
            </p:cNvSpPr>
            <p:nvPr/>
          </p:nvSpPr>
          <p:spPr bwMode="auto">
            <a:xfrm>
              <a:off x="2514600" y="4217988"/>
              <a:ext cx="0" cy="5429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MY" dirty="0"/>
            </a:p>
          </p:txBody>
        </p:sp>
        <p:sp>
          <p:nvSpPr>
            <p:cNvPr id="13325" name="TextBox 123"/>
            <p:cNvSpPr txBox="1">
              <a:spLocks noChangeArrowheads="1"/>
            </p:cNvSpPr>
            <p:nvPr/>
          </p:nvSpPr>
          <p:spPr bwMode="auto">
            <a:xfrm>
              <a:off x="4095750" y="4638675"/>
              <a:ext cx="323850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800" b="1" dirty="0">
                  <a:latin typeface="Calibri" pitchFamily="34" charset="0"/>
                </a:rPr>
                <a:t>2.8</a:t>
              </a:r>
              <a:endParaRPr lang="ms-MY" sz="800" b="1">
                <a:latin typeface="Calibri" pitchFamily="34" charset="0"/>
              </a:endParaRPr>
            </a:p>
          </p:txBody>
        </p:sp>
        <p:cxnSp>
          <p:nvCxnSpPr>
            <p:cNvPr id="112" name="Straight Arrow Connector 111"/>
            <p:cNvCxnSpPr/>
            <p:nvPr/>
          </p:nvCxnSpPr>
          <p:spPr bwMode="auto">
            <a:xfrm rot="10800000">
              <a:off x="5105400" y="4760913"/>
              <a:ext cx="914400" cy="158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 bwMode="auto">
            <a:xfrm flipH="1">
              <a:off x="6019800" y="4217988"/>
              <a:ext cx="1588" cy="5429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 bwMode="auto">
            <a:xfrm flipH="1">
              <a:off x="1219200" y="4217988"/>
              <a:ext cx="1588" cy="5429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 bwMode="auto">
            <a:xfrm>
              <a:off x="1219200" y="4760913"/>
              <a:ext cx="2900363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 Box 67"/>
            <p:cNvSpPr txBox="1">
              <a:spLocks noChangeArrowheads="1"/>
            </p:cNvSpPr>
            <p:nvPr/>
          </p:nvSpPr>
          <p:spPr bwMode="auto">
            <a:xfrm>
              <a:off x="4095750" y="2084388"/>
              <a:ext cx="319088" cy="119062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ms-MY" sz="900" b="1" dirty="0">
                  <a:latin typeface="+mn-lt"/>
                  <a:cs typeface="+mn-cs"/>
                </a:rPr>
                <a:t>No</a:t>
              </a:r>
            </a:p>
          </p:txBody>
        </p:sp>
        <p:sp>
          <p:nvSpPr>
            <p:cNvPr id="119" name="Text Box 68"/>
            <p:cNvSpPr txBox="1">
              <a:spLocks noChangeArrowheads="1"/>
            </p:cNvSpPr>
            <p:nvPr/>
          </p:nvSpPr>
          <p:spPr bwMode="auto">
            <a:xfrm>
              <a:off x="4740275" y="2452688"/>
              <a:ext cx="212725" cy="138112"/>
            </a:xfrm>
            <a:prstGeom prst="rect">
              <a:avLst/>
            </a:prstGeom>
            <a:solidFill>
              <a:schemeClr val="accent4">
                <a:lumMod val="60000"/>
                <a:lumOff val="40000"/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ms-MY" sz="900" b="1" dirty="0">
                  <a:latin typeface="+mn-lt"/>
                  <a:cs typeface="+mn-cs"/>
                </a:rPr>
                <a:t> Ya </a:t>
              </a:r>
            </a:p>
          </p:txBody>
        </p:sp>
        <p:sp>
          <p:nvSpPr>
            <p:cNvPr id="120" name="Text Box 70"/>
            <p:cNvSpPr txBox="1">
              <a:spLocks noChangeArrowheads="1"/>
            </p:cNvSpPr>
            <p:nvPr/>
          </p:nvSpPr>
          <p:spPr bwMode="auto">
            <a:xfrm>
              <a:off x="4910138" y="2154238"/>
              <a:ext cx="576262" cy="169862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ms-MY" sz="900" b="1" dirty="0">
                  <a:latin typeface="+mn-lt"/>
                  <a:cs typeface="+mn-cs"/>
                </a:rPr>
                <a:t>Complete?</a:t>
              </a:r>
            </a:p>
          </p:txBody>
        </p:sp>
        <p:sp>
          <p:nvSpPr>
            <p:cNvPr id="13333" name="Line 95"/>
            <p:cNvSpPr>
              <a:spLocks noChangeShapeType="1"/>
            </p:cNvSpPr>
            <p:nvPr/>
          </p:nvSpPr>
          <p:spPr bwMode="auto">
            <a:xfrm>
              <a:off x="3328988" y="1219200"/>
              <a:ext cx="8969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MY" dirty="0"/>
            </a:p>
          </p:txBody>
        </p:sp>
        <p:sp>
          <p:nvSpPr>
            <p:cNvPr id="124" name="Text Box 113"/>
            <p:cNvSpPr txBox="1">
              <a:spLocks noChangeArrowheads="1"/>
            </p:cNvSpPr>
            <p:nvPr/>
          </p:nvSpPr>
          <p:spPr bwMode="auto">
            <a:xfrm>
              <a:off x="1981200" y="1676400"/>
              <a:ext cx="1276349" cy="22066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4615" tIns="48895" rIns="94615" bIns="48895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sz="700" dirty="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Checking of Document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sz="700" dirty="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700" dirty="0">
                <a:latin typeface="Bookman Old Style" pitchFamily="18" charset="0"/>
                <a:cs typeface="+mn-cs"/>
              </a:endParaRPr>
            </a:p>
          </p:txBody>
        </p:sp>
        <p:sp>
          <p:nvSpPr>
            <p:cNvPr id="13335" name="Text Box 73"/>
            <p:cNvSpPr txBox="1">
              <a:spLocks noChangeArrowheads="1"/>
            </p:cNvSpPr>
            <p:nvPr/>
          </p:nvSpPr>
          <p:spPr bwMode="auto">
            <a:xfrm>
              <a:off x="2592388" y="2087563"/>
              <a:ext cx="1397000" cy="36195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 anchor="ctr"/>
            <a:lstStyle/>
            <a:p>
              <a:pPr algn="ctr"/>
              <a:r>
                <a:rPr lang="ms-MY" sz="700">
                  <a:latin typeface="Bookman Old Style" pitchFamily="18" charset="0"/>
                </a:rPr>
                <a:t>Request Additional Document</a:t>
              </a:r>
            </a:p>
          </p:txBody>
        </p:sp>
        <p:sp>
          <p:nvSpPr>
            <p:cNvPr id="127" name="Text Box 113"/>
            <p:cNvSpPr txBox="1">
              <a:spLocks noChangeArrowheads="1"/>
            </p:cNvSpPr>
            <p:nvPr/>
          </p:nvSpPr>
          <p:spPr bwMode="auto">
            <a:xfrm>
              <a:off x="2057400" y="1295400"/>
              <a:ext cx="1143000" cy="2286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4615" tIns="48895" rIns="94615" bIns="488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sz="700" dirty="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Complete Submission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sz="700" dirty="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700" dirty="0">
                <a:latin typeface="Bookman Old Style" pitchFamily="18" charset="0"/>
                <a:cs typeface="+mn-cs"/>
              </a:endParaRPr>
            </a:p>
          </p:txBody>
        </p:sp>
        <p:sp>
          <p:nvSpPr>
            <p:cNvPr id="13337" name="Rectangle 1"/>
            <p:cNvSpPr>
              <a:spLocks noChangeArrowheads="1"/>
            </p:cNvSpPr>
            <p:nvPr/>
          </p:nvSpPr>
          <p:spPr bwMode="auto">
            <a:xfrm>
              <a:off x="5257800" y="1382713"/>
              <a:ext cx="26670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0" b="1" dirty="0">
                  <a:latin typeface="Calibri" pitchFamily="34" charset="0"/>
                </a:rPr>
                <a:t>SIMULTANEOUS APPLICATION OR STAGGERED </a:t>
              </a:r>
            </a:p>
          </p:txBody>
        </p:sp>
        <p:sp>
          <p:nvSpPr>
            <p:cNvPr id="13338" name="TextBox 93"/>
            <p:cNvSpPr txBox="1">
              <a:spLocks noChangeArrowheads="1"/>
            </p:cNvSpPr>
            <p:nvPr/>
          </p:nvSpPr>
          <p:spPr bwMode="auto">
            <a:xfrm>
              <a:off x="4219575" y="1633538"/>
              <a:ext cx="352425" cy="188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ms-MY" sz="800" b="1">
                  <a:latin typeface="Calibri" pitchFamily="34" charset="0"/>
                </a:rPr>
                <a:t>2.2</a:t>
              </a:r>
            </a:p>
          </p:txBody>
        </p:sp>
        <p:sp>
          <p:nvSpPr>
            <p:cNvPr id="130" name="Text Box 72"/>
            <p:cNvSpPr txBox="1">
              <a:spLocks noChangeArrowheads="1"/>
            </p:cNvSpPr>
            <p:nvPr/>
          </p:nvSpPr>
          <p:spPr bwMode="auto">
            <a:xfrm>
              <a:off x="838200" y="2887663"/>
              <a:ext cx="1116013" cy="1531937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 anchor="ctr"/>
            <a:lstStyle/>
            <a:p>
              <a:pPr algn="ctr">
                <a:defRPr/>
              </a:pPr>
              <a:endParaRPr lang="ms-MY" sz="900" b="1" dirty="0">
                <a:latin typeface="Bookman Old Style" pitchFamily="18" charset="0"/>
              </a:endParaRPr>
            </a:p>
            <a:p>
              <a:pPr algn="ctr">
                <a:defRPr/>
              </a:pPr>
              <a:endParaRPr lang="ms-MY" sz="900" b="1" dirty="0">
                <a:latin typeface="Bookman Old Style" pitchFamily="18" charset="0"/>
              </a:endParaRPr>
            </a:p>
            <a:p>
              <a:pPr algn="ctr">
                <a:defRPr/>
              </a:pPr>
              <a:endParaRPr lang="ms-MY" sz="900" b="1" dirty="0">
                <a:latin typeface="Bookman Old Style" pitchFamily="18" charset="0"/>
              </a:endParaRPr>
            </a:p>
            <a:p>
              <a:pPr algn="ctr">
                <a:defRPr/>
              </a:pPr>
              <a:endParaRPr lang="ms-MY" sz="900" b="1" dirty="0">
                <a:latin typeface="Bookman Old Style" pitchFamily="18" charset="0"/>
              </a:endParaRPr>
            </a:p>
            <a:p>
              <a:pPr algn="ctr">
                <a:defRPr/>
              </a:pPr>
              <a:r>
                <a:rPr lang="ms-MY" sz="900" b="1" dirty="0" smtClean="0">
                  <a:latin typeface="Bookman Old Style" pitchFamily="18" charset="0"/>
                </a:rPr>
                <a:t>LAND </a:t>
              </a:r>
              <a:r>
                <a:rPr lang="ms-MY" sz="900" b="1" dirty="0">
                  <a:latin typeface="Bookman Old Style" pitchFamily="18" charset="0"/>
                </a:rPr>
                <a:t>MATTERS</a:t>
              </a:r>
              <a:endParaRPr lang="ms-MY" sz="900" dirty="0">
                <a:solidFill>
                  <a:srgbClr val="000000"/>
                </a:solidFill>
                <a:latin typeface="Bookman Old Style" pitchFamily="18" charset="0"/>
              </a:endParaRPr>
            </a:p>
            <a:p>
              <a:pPr algn="ctr">
                <a:buClr>
                  <a:srgbClr val="000000"/>
                </a:buClr>
                <a:buSzPct val="100000"/>
                <a:defRPr/>
              </a:pPr>
              <a:r>
                <a:rPr lang="ms-MY" sz="900" dirty="0">
                  <a:solidFill>
                    <a:srgbClr val="000000"/>
                  </a:solidFill>
                  <a:latin typeface="Bookman Old Style" pitchFamily="18" charset="0"/>
                </a:rPr>
                <a:t>State Land Office</a:t>
              </a:r>
            </a:p>
            <a:p>
              <a:pPr algn="ctr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endParaRPr lang="ms-MY" sz="900" dirty="0">
                <a:solidFill>
                  <a:srgbClr val="000000"/>
                </a:solidFill>
                <a:latin typeface="Bookman Old Style" pitchFamily="18" charset="0"/>
              </a:endParaRPr>
            </a:p>
            <a:p>
              <a:pPr algn="ctr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ms-MY" sz="900" dirty="0">
                  <a:solidFill>
                    <a:srgbClr val="000000"/>
                  </a:solidFill>
                  <a:latin typeface="Bookman Old Style" pitchFamily="18" charset="0"/>
                </a:rPr>
                <a:t>124A</a:t>
              </a:r>
            </a:p>
            <a:p>
              <a:pPr algn="ctr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ms-MY" sz="900" dirty="0">
                  <a:solidFill>
                    <a:srgbClr val="000000"/>
                  </a:solidFill>
                  <a:latin typeface="Bookman Old Style" pitchFamily="18" charset="0"/>
                </a:rPr>
                <a:t>204D</a:t>
              </a:r>
            </a:p>
            <a:p>
              <a:pPr algn="ctr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900" dirty="0">
                  <a:solidFill>
                    <a:srgbClr val="000000"/>
                  </a:solidFill>
                  <a:latin typeface="Bookman Old Style" pitchFamily="18" charset="0"/>
                </a:rPr>
                <a:t>Others</a:t>
              </a:r>
              <a:endParaRPr lang="ms-MY" sz="900" b="1" dirty="0">
                <a:latin typeface="Bookman Old Style" pitchFamily="18" charset="0"/>
              </a:endParaRPr>
            </a:p>
            <a:p>
              <a:pPr algn="ctr">
                <a:defRPr/>
              </a:pPr>
              <a:endParaRPr lang="ms-MY" sz="900" b="1" dirty="0">
                <a:latin typeface="Bookman Old Style" pitchFamily="18" charset="0"/>
              </a:endParaRPr>
            </a:p>
            <a:p>
              <a:pPr algn="ctr">
                <a:defRPr/>
              </a:pPr>
              <a:endParaRPr lang="en-US" sz="900" b="1" dirty="0">
                <a:latin typeface="Bookman Old Style" pitchFamily="18" charset="0"/>
              </a:endParaRPr>
            </a:p>
            <a:p>
              <a:pPr algn="ctr">
                <a:defRPr/>
              </a:pPr>
              <a:endParaRPr lang="en-US" sz="900" b="1" dirty="0">
                <a:latin typeface="Bookman Old Style" pitchFamily="18" charset="0"/>
              </a:endParaRPr>
            </a:p>
            <a:p>
              <a:pPr algn="ctr">
                <a:defRPr/>
              </a:pPr>
              <a:endParaRPr lang="ms-MY" sz="900" b="1" dirty="0">
                <a:latin typeface="Bookman Old Style" pitchFamily="18" charset="0"/>
              </a:endParaRPr>
            </a:p>
            <a:p>
              <a:pPr algn="ctr">
                <a:defRPr/>
              </a:pPr>
              <a:endParaRPr lang="ms-MY" sz="900" dirty="0">
                <a:latin typeface="Bookman Old Style" pitchFamily="18" charset="0"/>
              </a:endParaRPr>
            </a:p>
          </p:txBody>
        </p:sp>
        <p:sp>
          <p:nvSpPr>
            <p:cNvPr id="13340" name="TextBox 97"/>
            <p:cNvSpPr txBox="1">
              <a:spLocks noChangeArrowheads="1"/>
            </p:cNvSpPr>
            <p:nvPr/>
          </p:nvSpPr>
          <p:spPr bwMode="auto">
            <a:xfrm>
              <a:off x="838200" y="2921000"/>
              <a:ext cx="381000" cy="204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ms-MY" sz="900" b="1">
                  <a:latin typeface="Calibri" pitchFamily="34" charset="0"/>
                </a:rPr>
                <a:t>2.3</a:t>
              </a:r>
            </a:p>
          </p:txBody>
        </p:sp>
        <p:sp>
          <p:nvSpPr>
            <p:cNvPr id="132" name="Text Box 72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2173288" y="2886075"/>
              <a:ext cx="1163637" cy="153352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/>
            <a:lstStyle/>
            <a:p>
              <a:pPr algn="ctr">
                <a:defRPr/>
              </a:pPr>
              <a:r>
                <a:rPr lang="ms-MY" sz="800" b="1" dirty="0">
                  <a:latin typeface="Bookman Old Style" pitchFamily="18" charset="0"/>
                </a:rPr>
                <a:t>PLANNING PERMISSION</a:t>
              </a:r>
            </a:p>
            <a:p>
              <a:pPr algn="ctr">
                <a:defRPr/>
              </a:pPr>
              <a:r>
                <a:rPr lang="ms-MY" sz="800" dirty="0">
                  <a:latin typeface="Bookman Old Style" pitchFamily="18" charset="0"/>
                </a:rPr>
                <a:t>Planning Department, PBT</a:t>
              </a:r>
            </a:p>
            <a:p>
              <a:pPr algn="ctr">
                <a:buClr>
                  <a:srgbClr val="000000"/>
                </a:buClr>
                <a:buSzPct val="100000"/>
                <a:defRPr/>
              </a:pPr>
              <a:endParaRPr lang="ms-MY" sz="800" dirty="0">
                <a:solidFill>
                  <a:srgbClr val="000000"/>
                </a:solidFill>
                <a:latin typeface="Bookman Old Style" pitchFamily="18" charset="0"/>
              </a:endParaRPr>
            </a:p>
            <a:p>
              <a:pPr algn="ctr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800" dirty="0" smtClean="0">
                  <a:solidFill>
                    <a:srgbClr val="000000"/>
                  </a:solidFill>
                  <a:latin typeface="Bookman Old Style" pitchFamily="18" charset="0"/>
                </a:rPr>
                <a:t>Planning Plan</a:t>
              </a:r>
              <a:endParaRPr lang="ms-MY" sz="800" dirty="0">
                <a:solidFill>
                  <a:srgbClr val="000000"/>
                </a:solidFill>
                <a:latin typeface="Bookman Old Style" pitchFamily="18" charset="0"/>
              </a:endParaRPr>
            </a:p>
            <a:p>
              <a:pPr algn="ctr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800" dirty="0" smtClean="0">
                  <a:solidFill>
                    <a:srgbClr val="000000"/>
                  </a:solidFill>
                  <a:latin typeface="Bookman Old Style" pitchFamily="18" charset="0"/>
                </a:rPr>
                <a:t>Name of road</a:t>
              </a:r>
              <a:endParaRPr lang="ms-MY" sz="800" dirty="0">
                <a:solidFill>
                  <a:srgbClr val="000000"/>
                </a:solidFill>
                <a:latin typeface="Bookman Old Style" pitchFamily="18" charset="0"/>
              </a:endParaRPr>
            </a:p>
            <a:p>
              <a:pPr algn="ctr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ms-MY" sz="800" dirty="0">
                  <a:solidFill>
                    <a:srgbClr val="000000"/>
                  </a:solidFill>
                  <a:latin typeface="Bookman Old Style" pitchFamily="18" charset="0"/>
                </a:rPr>
                <a:t> </a:t>
              </a:r>
              <a:r>
                <a:rPr lang="ms-MY" sz="800" dirty="0" smtClean="0">
                  <a:solidFill>
                    <a:srgbClr val="000000"/>
                  </a:solidFill>
                  <a:latin typeface="Bookman Old Style" pitchFamily="18" charset="0"/>
                </a:rPr>
                <a:t>Name of Scheme</a:t>
              </a:r>
              <a:endParaRPr lang="ms-MY" sz="800" dirty="0">
                <a:solidFill>
                  <a:srgbClr val="000000"/>
                </a:solidFill>
                <a:latin typeface="Bookman Old Style" pitchFamily="18" charset="0"/>
              </a:endParaRPr>
            </a:p>
            <a:p>
              <a:pPr algn="ctr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ms-MY" sz="800" dirty="0">
                  <a:solidFill>
                    <a:srgbClr val="000000"/>
                  </a:solidFill>
                  <a:latin typeface="Bookman Old Style" pitchFamily="18" charset="0"/>
                </a:rPr>
                <a:t>Lanscape Plan</a:t>
              </a:r>
            </a:p>
          </p:txBody>
        </p:sp>
        <p:sp>
          <p:nvSpPr>
            <p:cNvPr id="13342" name="TextBox 98"/>
            <p:cNvSpPr txBox="1">
              <a:spLocks noChangeArrowheads="1"/>
            </p:cNvSpPr>
            <p:nvPr/>
          </p:nvSpPr>
          <p:spPr bwMode="auto">
            <a:xfrm>
              <a:off x="2149475" y="2911475"/>
              <a:ext cx="304800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ms-MY" sz="800" b="1">
                  <a:latin typeface="Calibri" pitchFamily="34" charset="0"/>
                </a:rPr>
                <a:t>2.4</a:t>
              </a:r>
            </a:p>
          </p:txBody>
        </p:sp>
        <p:sp>
          <p:nvSpPr>
            <p:cNvPr id="134" name="Text Box 72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3581400" y="2895600"/>
              <a:ext cx="1249363" cy="1524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/>
            <a:lstStyle/>
            <a:p>
              <a:pPr algn="ctr">
                <a:defRPr/>
              </a:pPr>
              <a:r>
                <a:rPr lang="ms-MY" sz="800" b="1" dirty="0" smtClean="0">
                  <a:latin typeface="Bookman Old Style" pitchFamily="18" charset="0"/>
                </a:rPr>
                <a:t>    BUILDING </a:t>
              </a:r>
              <a:r>
                <a:rPr lang="ms-MY" sz="800" b="1" dirty="0">
                  <a:latin typeface="Bookman Old Style" pitchFamily="18" charset="0"/>
                </a:rPr>
                <a:t>PLAN</a:t>
              </a:r>
            </a:p>
            <a:p>
              <a:pPr algn="ctr">
                <a:buClr>
                  <a:srgbClr val="000000"/>
                </a:buClr>
                <a:buSzPct val="100000"/>
                <a:defRPr/>
              </a:pPr>
              <a:r>
                <a:rPr lang="ms-MY" sz="800" dirty="0">
                  <a:solidFill>
                    <a:srgbClr val="000000"/>
                  </a:solidFill>
                  <a:latin typeface="Bookman Old Style" pitchFamily="18" charset="0"/>
                </a:rPr>
                <a:t>Building Department, PBT</a:t>
              </a:r>
            </a:p>
            <a:p>
              <a:pPr algn="ctr">
                <a:buClr>
                  <a:srgbClr val="000000"/>
                </a:buClr>
                <a:buSzPct val="100000"/>
                <a:defRPr/>
              </a:pPr>
              <a:endParaRPr lang="ms-MY" sz="800" dirty="0">
                <a:solidFill>
                  <a:srgbClr val="000000"/>
                </a:solidFill>
                <a:latin typeface="Bookman Old Style" pitchFamily="18" charset="0"/>
              </a:endParaRPr>
            </a:p>
            <a:p>
              <a:pPr algn="ctr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800" dirty="0">
                  <a:solidFill>
                    <a:srgbClr val="000000"/>
                  </a:solidFill>
                  <a:latin typeface="Bookman Old Style" pitchFamily="18" charset="0"/>
                </a:rPr>
                <a:t>Building Plan</a:t>
              </a:r>
              <a:endParaRPr lang="ms-MY" sz="800" dirty="0">
                <a:solidFill>
                  <a:srgbClr val="000000"/>
                </a:solidFill>
                <a:latin typeface="Bookman Old Style" pitchFamily="18" charset="0"/>
              </a:endParaRPr>
            </a:p>
            <a:p>
              <a:pPr algn="ctr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ms-MY" sz="800" dirty="0">
                  <a:solidFill>
                    <a:srgbClr val="000000"/>
                  </a:solidFill>
                  <a:latin typeface="Bookman Old Style" pitchFamily="18" charset="0"/>
                </a:rPr>
                <a:t>Hoarding Permit</a:t>
              </a:r>
            </a:p>
            <a:p>
              <a:pPr algn="ctr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ms-MY" sz="800" dirty="0">
                  <a:solidFill>
                    <a:srgbClr val="000000"/>
                  </a:solidFill>
                  <a:latin typeface="Bookman Old Style" pitchFamily="18" charset="0"/>
                </a:rPr>
                <a:t> Roro bin permit</a:t>
              </a:r>
            </a:p>
          </p:txBody>
        </p:sp>
        <p:sp>
          <p:nvSpPr>
            <p:cNvPr id="13344" name="TextBox 99"/>
            <p:cNvSpPr txBox="1">
              <a:spLocks noChangeArrowheads="1"/>
            </p:cNvSpPr>
            <p:nvPr/>
          </p:nvSpPr>
          <p:spPr bwMode="auto">
            <a:xfrm>
              <a:off x="3632200" y="2887663"/>
              <a:ext cx="377825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ms-MY" sz="800" b="1" dirty="0">
                  <a:latin typeface="Calibri" pitchFamily="34" charset="0"/>
                </a:rPr>
                <a:t>2.5</a:t>
              </a:r>
            </a:p>
          </p:txBody>
        </p:sp>
        <p:sp>
          <p:nvSpPr>
            <p:cNvPr id="136" name="Text Box 72"/>
            <p:cNvSpPr txBox="1">
              <a:spLocks noChangeArrowheads="1"/>
            </p:cNvSpPr>
            <p:nvPr/>
          </p:nvSpPr>
          <p:spPr bwMode="auto">
            <a:xfrm>
              <a:off x="5065713" y="2884488"/>
              <a:ext cx="1487487" cy="153511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/>
            <a:lstStyle/>
            <a:p>
              <a:pPr algn="ctr">
                <a:defRPr/>
              </a:pPr>
              <a:r>
                <a:rPr lang="ms-MY" sz="800" b="1" dirty="0" smtClean="0">
                  <a:latin typeface="Bookman Old Style" pitchFamily="18" charset="0"/>
                </a:rPr>
                <a:t>ENGENEERING </a:t>
              </a:r>
              <a:r>
                <a:rPr lang="ms-MY" sz="800" b="1" dirty="0">
                  <a:latin typeface="Bookman Old Style" pitchFamily="18" charset="0"/>
                </a:rPr>
                <a:t>PLAN</a:t>
              </a:r>
            </a:p>
            <a:p>
              <a:pPr algn="ctr">
                <a:defRPr/>
              </a:pPr>
              <a:r>
                <a:rPr lang="en-US" sz="800" dirty="0">
                  <a:latin typeface="Bookman Old Style" pitchFamily="18" charset="0"/>
                </a:rPr>
                <a:t>Engineering </a:t>
              </a:r>
              <a:r>
                <a:rPr lang="en-US" sz="800" dirty="0" smtClean="0">
                  <a:latin typeface="Bookman Old Style" pitchFamily="18" charset="0"/>
                </a:rPr>
                <a:t>Department, PBT</a:t>
              </a:r>
              <a:endParaRPr lang="ms-MY" sz="800" dirty="0">
                <a:latin typeface="Bookman Old Style" pitchFamily="18" charset="0"/>
              </a:endParaRPr>
            </a:p>
            <a:p>
              <a:pPr algn="ctr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800" dirty="0" smtClean="0">
                  <a:solidFill>
                    <a:srgbClr val="000000"/>
                  </a:solidFill>
                  <a:latin typeface="Bookman Old Style" pitchFamily="18" charset="0"/>
                </a:rPr>
                <a:t>Structural Plan</a:t>
              </a:r>
            </a:p>
            <a:p>
              <a:pPr algn="ctr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800" dirty="0" smtClean="0">
                  <a:solidFill>
                    <a:srgbClr val="000000"/>
                  </a:solidFill>
                  <a:latin typeface="Bookman Old Style" pitchFamily="18" charset="0"/>
                </a:rPr>
                <a:t>Earth Work Plan</a:t>
              </a:r>
            </a:p>
            <a:p>
              <a:pPr algn="ctr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800" dirty="0" smtClean="0">
                  <a:solidFill>
                    <a:srgbClr val="000000"/>
                  </a:solidFill>
                  <a:latin typeface="Bookman Old Style" pitchFamily="18" charset="0"/>
                </a:rPr>
                <a:t>Work and Drainage Plan</a:t>
              </a:r>
            </a:p>
            <a:p>
              <a:pPr algn="ctr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800" dirty="0" smtClean="0">
                  <a:solidFill>
                    <a:srgbClr val="000000"/>
                  </a:solidFill>
                  <a:latin typeface="Bookman Old Style" pitchFamily="18" charset="0"/>
                </a:rPr>
                <a:t>Street Lighting Plan</a:t>
              </a:r>
            </a:p>
            <a:p>
              <a:pPr algn="ctr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800" dirty="0" smtClean="0">
                  <a:solidFill>
                    <a:srgbClr val="000000"/>
                  </a:solidFill>
                  <a:latin typeface="Bookman Old Style" pitchFamily="18" charset="0"/>
                </a:rPr>
                <a:t>Utility Plan</a:t>
              </a:r>
            </a:p>
            <a:p>
              <a:pPr algn="ctr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800" dirty="0" smtClean="0">
                  <a:solidFill>
                    <a:srgbClr val="000000"/>
                  </a:solidFill>
                  <a:latin typeface="Bookman Old Style" pitchFamily="18" charset="0"/>
                </a:rPr>
                <a:t>Excavation Permit</a:t>
              </a:r>
            </a:p>
            <a:p>
              <a:pPr algn="ctr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800" dirty="0" smtClean="0">
                  <a:solidFill>
                    <a:srgbClr val="000000"/>
                  </a:solidFill>
                  <a:latin typeface="Bookman Old Style" pitchFamily="18" charset="0"/>
                </a:rPr>
                <a:t>Transfer of Earth Permit</a:t>
              </a:r>
            </a:p>
            <a:p>
              <a:pPr algn="ctr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800" dirty="0" smtClean="0">
                  <a:solidFill>
                    <a:srgbClr val="000000"/>
                  </a:solidFill>
                  <a:latin typeface="Bookman Old Style" pitchFamily="18" charset="0"/>
                </a:rPr>
                <a:t>Public Road Usage Permit</a:t>
              </a:r>
              <a:endParaRPr lang="ms-MY" sz="800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3346" name="TextBox 103"/>
            <p:cNvSpPr txBox="1">
              <a:spLocks noChangeArrowheads="1"/>
            </p:cNvSpPr>
            <p:nvPr/>
          </p:nvSpPr>
          <p:spPr bwMode="auto">
            <a:xfrm>
              <a:off x="5029200" y="2895600"/>
              <a:ext cx="304800" cy="195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ms-MY" sz="800" b="1" dirty="0">
                  <a:latin typeface="Calibri" pitchFamily="34" charset="0"/>
                </a:rPr>
                <a:t>2.6</a:t>
              </a:r>
            </a:p>
          </p:txBody>
        </p:sp>
        <p:sp>
          <p:nvSpPr>
            <p:cNvPr id="138" name="Text Box 72"/>
            <p:cNvSpPr txBox="1">
              <a:spLocks noChangeArrowheads="1"/>
            </p:cNvSpPr>
            <p:nvPr/>
          </p:nvSpPr>
          <p:spPr bwMode="auto">
            <a:xfrm>
              <a:off x="6837363" y="2868613"/>
              <a:ext cx="1468437" cy="155098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 smtClean="0">
                  <a:latin typeface="Bookman Old Style" pitchFamily="18" charset="0"/>
                  <a:cs typeface="+mn-cs"/>
                </a:rPr>
                <a:t>EXTERNAL TECHNICAL AGENCIES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50" dirty="0" smtClean="0">
                  <a:latin typeface="Bookman Old Style" pitchFamily="18" charset="0"/>
                  <a:cs typeface="+mn-cs"/>
                </a:rPr>
                <a:t>JPS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50" dirty="0" smtClean="0">
                  <a:latin typeface="Bookman Old Style" pitchFamily="18" charset="0"/>
                  <a:cs typeface="+mn-cs"/>
                </a:rPr>
                <a:t>SKMM</a:t>
              </a:r>
              <a:endParaRPr lang="en-US" sz="750" dirty="0">
                <a:latin typeface="Bookman Old Style" pitchFamily="18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50" dirty="0" smtClean="0">
                  <a:latin typeface="Bookman Old Style" pitchFamily="18" charset="0"/>
                  <a:cs typeface="+mn-cs"/>
                </a:rPr>
                <a:t>JBPM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50" dirty="0" smtClean="0">
                  <a:latin typeface="Bookman Old Style" pitchFamily="18" charset="0"/>
                  <a:cs typeface="+mn-cs"/>
                </a:rPr>
                <a:t>PTN/PTG</a:t>
              </a:r>
              <a:endParaRPr lang="en-US" sz="750" dirty="0">
                <a:latin typeface="Bookman Old Style" pitchFamily="18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50" dirty="0">
                  <a:latin typeface="Bookman Old Style" pitchFamily="18" charset="0"/>
                  <a:cs typeface="+mn-cs"/>
                </a:rPr>
                <a:t>TNB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50" dirty="0">
                  <a:latin typeface="Bookman Old Style" pitchFamily="18" charset="0"/>
                  <a:cs typeface="+mn-cs"/>
                </a:rPr>
                <a:t>JMG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50" dirty="0">
                  <a:latin typeface="Bookman Old Style" pitchFamily="18" charset="0"/>
                  <a:cs typeface="+mn-cs"/>
                </a:rPr>
                <a:t>IWK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50" dirty="0">
                  <a:latin typeface="Bookman Old Style" pitchFamily="18" charset="0"/>
                  <a:cs typeface="+mn-cs"/>
                </a:rPr>
                <a:t>JAS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50" dirty="0">
                  <a:latin typeface="Bookman Old Style" pitchFamily="18" charset="0"/>
                  <a:cs typeface="+mn-cs"/>
                </a:rPr>
                <a:t>JPBD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50" dirty="0">
                  <a:latin typeface="Bookman Old Style" pitchFamily="18" charset="0"/>
                  <a:cs typeface="+mn-cs"/>
                </a:rPr>
                <a:t>PBAN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50" dirty="0">
                  <a:latin typeface="Bookman Old Style" pitchFamily="18" charset="0"/>
                  <a:cs typeface="+mn-cs"/>
                </a:rPr>
                <a:t>JKR</a:t>
              </a:r>
            </a:p>
          </p:txBody>
        </p:sp>
        <p:sp>
          <p:nvSpPr>
            <p:cNvPr id="13348" name="TextBox 103"/>
            <p:cNvSpPr txBox="1">
              <a:spLocks noChangeArrowheads="1"/>
            </p:cNvSpPr>
            <p:nvPr/>
          </p:nvSpPr>
          <p:spPr bwMode="auto">
            <a:xfrm>
              <a:off x="6864350" y="2854325"/>
              <a:ext cx="450850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ms-MY" sz="800" b="1" dirty="0">
                  <a:latin typeface="Calibri" pitchFamily="34" charset="0"/>
                </a:rPr>
                <a:t>2.7</a:t>
              </a:r>
            </a:p>
          </p:txBody>
        </p:sp>
        <p:grpSp>
          <p:nvGrpSpPr>
            <p:cNvPr id="13349" name="Group 106"/>
            <p:cNvGrpSpPr>
              <a:grpSpLocks/>
            </p:cNvGrpSpPr>
            <p:nvPr/>
          </p:nvGrpSpPr>
          <p:grpSpPr bwMode="auto">
            <a:xfrm>
              <a:off x="1377950" y="2752725"/>
              <a:ext cx="5786438" cy="195263"/>
              <a:chOff x="1530440" y="2295336"/>
              <a:chExt cx="5786529" cy="194968"/>
            </a:xfrm>
          </p:grpSpPr>
          <p:sp>
            <p:nvSpPr>
              <p:cNvPr id="13371" name="Line 77"/>
              <p:cNvSpPr>
                <a:spLocks noChangeShapeType="1"/>
              </p:cNvSpPr>
              <p:nvPr/>
            </p:nvSpPr>
            <p:spPr bwMode="auto">
              <a:xfrm flipH="1">
                <a:off x="1530440" y="2295336"/>
                <a:ext cx="0" cy="1823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MY" dirty="0"/>
              </a:p>
            </p:txBody>
          </p:sp>
          <p:sp>
            <p:nvSpPr>
              <p:cNvPr id="13372" name="Line 77"/>
              <p:cNvSpPr>
                <a:spLocks noChangeShapeType="1"/>
              </p:cNvSpPr>
              <p:nvPr/>
            </p:nvSpPr>
            <p:spPr bwMode="auto">
              <a:xfrm flipH="1">
                <a:off x="2894183" y="2299707"/>
                <a:ext cx="0" cy="1753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MY" dirty="0"/>
              </a:p>
            </p:txBody>
          </p:sp>
          <p:sp>
            <p:nvSpPr>
              <p:cNvPr id="13373" name="Line 77"/>
              <p:cNvSpPr>
                <a:spLocks noChangeShapeType="1"/>
              </p:cNvSpPr>
              <p:nvPr/>
            </p:nvSpPr>
            <p:spPr bwMode="auto">
              <a:xfrm flipH="1">
                <a:off x="4396521" y="2299300"/>
                <a:ext cx="0" cy="1681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MY" dirty="0"/>
              </a:p>
            </p:txBody>
          </p:sp>
          <p:sp>
            <p:nvSpPr>
              <p:cNvPr id="13374" name="Line 77"/>
              <p:cNvSpPr>
                <a:spLocks noChangeShapeType="1"/>
              </p:cNvSpPr>
              <p:nvPr/>
            </p:nvSpPr>
            <p:spPr bwMode="auto">
              <a:xfrm flipH="1">
                <a:off x="5842392" y="2304618"/>
                <a:ext cx="0" cy="1856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MY" dirty="0"/>
              </a:p>
            </p:txBody>
          </p:sp>
          <p:cxnSp>
            <p:nvCxnSpPr>
              <p:cNvPr id="146" name="Straight Connector 145"/>
              <p:cNvCxnSpPr>
                <a:endCxn id="13376" idx="0"/>
              </p:cNvCxnSpPr>
              <p:nvPr/>
            </p:nvCxnSpPr>
            <p:spPr>
              <a:xfrm flipV="1">
                <a:off x="1535203" y="2300092"/>
                <a:ext cx="578176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76" name="Line 77"/>
              <p:cNvSpPr>
                <a:spLocks noChangeShapeType="1"/>
              </p:cNvSpPr>
              <p:nvPr/>
            </p:nvSpPr>
            <p:spPr bwMode="auto">
              <a:xfrm flipH="1">
                <a:off x="7316969" y="2299300"/>
                <a:ext cx="0" cy="1680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MY" dirty="0"/>
              </a:p>
            </p:txBody>
          </p:sp>
        </p:grpSp>
        <p:grpSp>
          <p:nvGrpSpPr>
            <p:cNvPr id="13350" name="Group 152"/>
            <p:cNvGrpSpPr>
              <a:grpSpLocks/>
            </p:cNvGrpSpPr>
            <p:nvPr/>
          </p:nvGrpSpPr>
          <p:grpSpPr bwMode="auto">
            <a:xfrm>
              <a:off x="1219200" y="4419593"/>
              <a:ext cx="5943600" cy="166311"/>
              <a:chOff x="1371597" y="4245197"/>
              <a:chExt cx="5943693" cy="166981"/>
            </a:xfrm>
          </p:grpSpPr>
          <p:sp>
            <p:nvSpPr>
              <p:cNvPr id="13366" name="Line 77"/>
              <p:cNvSpPr>
                <a:spLocks noChangeShapeType="1"/>
              </p:cNvSpPr>
              <p:nvPr/>
            </p:nvSpPr>
            <p:spPr bwMode="auto">
              <a:xfrm flipH="1" flipV="1">
                <a:off x="1600201" y="4245205"/>
                <a:ext cx="0" cy="1639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MY" dirty="0"/>
              </a:p>
            </p:txBody>
          </p:sp>
          <p:sp>
            <p:nvSpPr>
              <p:cNvPr id="13367" name="Line 77"/>
              <p:cNvSpPr>
                <a:spLocks noChangeShapeType="1"/>
              </p:cNvSpPr>
              <p:nvPr/>
            </p:nvSpPr>
            <p:spPr bwMode="auto">
              <a:xfrm flipH="1" flipV="1">
                <a:off x="2971822" y="4245204"/>
                <a:ext cx="0" cy="15768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MY" dirty="0"/>
              </a:p>
            </p:txBody>
          </p:sp>
          <p:sp>
            <p:nvSpPr>
              <p:cNvPr id="13368" name="Line 77"/>
              <p:cNvSpPr>
                <a:spLocks noChangeShapeType="1"/>
              </p:cNvSpPr>
              <p:nvPr/>
            </p:nvSpPr>
            <p:spPr bwMode="auto">
              <a:xfrm flipH="1" flipV="1">
                <a:off x="4495846" y="4245204"/>
                <a:ext cx="0" cy="1512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MY" dirty="0"/>
              </a:p>
            </p:txBody>
          </p:sp>
          <p:sp>
            <p:nvSpPr>
              <p:cNvPr id="13369" name="Line 77"/>
              <p:cNvSpPr>
                <a:spLocks noChangeShapeType="1"/>
              </p:cNvSpPr>
              <p:nvPr/>
            </p:nvSpPr>
            <p:spPr bwMode="auto">
              <a:xfrm flipH="1" flipV="1">
                <a:off x="5715065" y="4245197"/>
                <a:ext cx="0" cy="16698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MY" dirty="0"/>
              </a:p>
            </p:txBody>
          </p:sp>
          <p:cxnSp>
            <p:nvCxnSpPr>
              <p:cNvPr id="153" name="Straight Connector 152"/>
              <p:cNvCxnSpPr/>
              <p:nvPr/>
            </p:nvCxnSpPr>
            <p:spPr>
              <a:xfrm>
                <a:off x="1371597" y="4398218"/>
                <a:ext cx="5943693" cy="159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51" name="Line 62"/>
            <p:cNvSpPr>
              <a:spLocks noChangeShapeType="1"/>
            </p:cNvSpPr>
            <p:nvPr/>
          </p:nvSpPr>
          <p:spPr bwMode="auto">
            <a:xfrm>
              <a:off x="4598988" y="1371600"/>
              <a:ext cx="3175" cy="2809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MY" dirty="0"/>
            </a:p>
          </p:txBody>
        </p:sp>
        <p:sp>
          <p:nvSpPr>
            <p:cNvPr id="155" name="Text Box 72"/>
            <p:cNvSpPr txBox="1">
              <a:spLocks noChangeArrowheads="1"/>
            </p:cNvSpPr>
            <p:nvPr/>
          </p:nvSpPr>
          <p:spPr bwMode="auto">
            <a:xfrm>
              <a:off x="4210050" y="990600"/>
              <a:ext cx="742950" cy="381000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ms-MY" sz="700" b="1" dirty="0">
                  <a:latin typeface="Bookman Old Style" pitchFamily="18" charset="0"/>
                  <a:cs typeface="+mn-cs"/>
                </a:rPr>
                <a:t>PSP</a:t>
              </a:r>
              <a:endParaRPr lang="ms-MY" sz="700" dirty="0">
                <a:latin typeface="Bookman Old Style" pitchFamily="18" charset="0"/>
                <a:cs typeface="+mn-cs"/>
              </a:endParaRPr>
            </a:p>
          </p:txBody>
        </p:sp>
        <p:sp>
          <p:nvSpPr>
            <p:cNvPr id="13353" name="TextBox 92"/>
            <p:cNvSpPr txBox="1">
              <a:spLocks noChangeArrowheads="1"/>
            </p:cNvSpPr>
            <p:nvPr/>
          </p:nvSpPr>
          <p:spPr bwMode="auto">
            <a:xfrm>
              <a:off x="4167188" y="962025"/>
              <a:ext cx="273050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800" b="1" dirty="0">
                  <a:latin typeface="Calibri" pitchFamily="34" charset="0"/>
                </a:rPr>
                <a:t>2.1</a:t>
              </a:r>
              <a:endParaRPr lang="ms-MY" sz="800" b="1">
                <a:latin typeface="Calibri" pitchFamily="34" charset="0"/>
              </a:endParaRPr>
            </a:p>
          </p:txBody>
        </p:sp>
        <p:sp>
          <p:nvSpPr>
            <p:cNvPr id="13354" name="Line 62"/>
            <p:cNvSpPr>
              <a:spLocks noChangeShapeType="1"/>
            </p:cNvSpPr>
            <p:nvPr/>
          </p:nvSpPr>
          <p:spPr bwMode="auto">
            <a:xfrm>
              <a:off x="4600575" y="2076450"/>
              <a:ext cx="0" cy="6858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MY" dirty="0"/>
            </a:p>
          </p:txBody>
        </p:sp>
        <p:cxnSp>
          <p:nvCxnSpPr>
            <p:cNvPr id="159" name="Straight Arrow Connector 158"/>
            <p:cNvCxnSpPr/>
            <p:nvPr/>
          </p:nvCxnSpPr>
          <p:spPr bwMode="auto">
            <a:xfrm rot="10800000">
              <a:off x="3990975" y="2273300"/>
              <a:ext cx="6096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56" name="AutoShape 74"/>
            <p:cNvSpPr>
              <a:spLocks noChangeArrowheads="1"/>
            </p:cNvSpPr>
            <p:nvPr/>
          </p:nvSpPr>
          <p:spPr bwMode="auto">
            <a:xfrm>
              <a:off x="4473575" y="2146300"/>
              <a:ext cx="252413" cy="263525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ms-MY" sz="900" b="1">
                <a:latin typeface="Calibri" pitchFamily="34" charset="0"/>
              </a:endParaRPr>
            </a:p>
          </p:txBody>
        </p:sp>
        <p:sp>
          <p:nvSpPr>
            <p:cNvPr id="13357" name="Line 62"/>
            <p:cNvSpPr>
              <a:spLocks noChangeShapeType="1"/>
            </p:cNvSpPr>
            <p:nvPr/>
          </p:nvSpPr>
          <p:spPr bwMode="auto">
            <a:xfrm>
              <a:off x="4602163" y="1800225"/>
              <a:ext cx="0" cy="3444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MY" dirty="0"/>
            </a:p>
          </p:txBody>
        </p:sp>
        <p:sp>
          <p:nvSpPr>
            <p:cNvPr id="162" name="Text Box 72"/>
            <p:cNvSpPr txBox="1">
              <a:spLocks noChangeArrowheads="1"/>
            </p:cNvSpPr>
            <p:nvPr/>
          </p:nvSpPr>
          <p:spPr bwMode="auto">
            <a:xfrm>
              <a:off x="4219575" y="1652588"/>
              <a:ext cx="741363" cy="25241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ms-MY" sz="800" b="1" dirty="0">
                  <a:latin typeface="Bookman Old Style" pitchFamily="18" charset="0"/>
                  <a:cs typeface="+mn-cs"/>
                </a:rPr>
                <a:t>OSC</a:t>
              </a:r>
              <a:endParaRPr lang="ms-MY" sz="800" dirty="0">
                <a:latin typeface="Bookman Old Style" pitchFamily="18" charset="0"/>
                <a:cs typeface="+mn-cs"/>
              </a:endParaRPr>
            </a:p>
          </p:txBody>
        </p:sp>
        <p:sp>
          <p:nvSpPr>
            <p:cNvPr id="13359" name="TextBox 97"/>
            <p:cNvSpPr txBox="1">
              <a:spLocks noChangeArrowheads="1"/>
            </p:cNvSpPr>
            <p:nvPr/>
          </p:nvSpPr>
          <p:spPr bwMode="auto">
            <a:xfrm>
              <a:off x="4167188" y="1616075"/>
              <a:ext cx="381000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ms-MY" sz="800" b="1">
                  <a:latin typeface="Calibri" pitchFamily="34" charset="0"/>
                </a:rPr>
                <a:t>2.2</a:t>
              </a:r>
            </a:p>
          </p:txBody>
        </p:sp>
        <p:sp>
          <p:nvSpPr>
            <p:cNvPr id="13360" name="TextBox 163"/>
            <p:cNvSpPr txBox="1">
              <a:spLocks noChangeArrowheads="1"/>
            </p:cNvSpPr>
            <p:nvPr/>
          </p:nvSpPr>
          <p:spPr bwMode="auto">
            <a:xfrm>
              <a:off x="3962400" y="5638800"/>
              <a:ext cx="13716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dirty="0">
                  <a:latin typeface="Calibri" pitchFamily="34" charset="0"/>
                </a:rPr>
                <a:t>To be continued</a:t>
              </a:r>
              <a:endParaRPr lang="en-MY" sz="1000" dirty="0">
                <a:latin typeface="Calibri" pitchFamily="34" charset="0"/>
              </a:endParaRPr>
            </a:p>
          </p:txBody>
        </p:sp>
        <p:cxnSp>
          <p:nvCxnSpPr>
            <p:cNvPr id="165" name="Elbow Connector 164"/>
            <p:cNvCxnSpPr/>
            <p:nvPr/>
          </p:nvCxnSpPr>
          <p:spPr>
            <a:xfrm rot="16200000" flipH="1">
              <a:off x="4521994" y="5439569"/>
              <a:ext cx="200025" cy="198437"/>
            </a:xfrm>
            <a:prstGeom prst="bentConnector3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609600" y="1066800"/>
              <a:ext cx="3581400" cy="1588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 bwMode="auto">
            <a:xfrm rot="10800000" flipV="1">
              <a:off x="5105400" y="4876800"/>
              <a:ext cx="2971800" cy="0"/>
            </a:xfrm>
            <a:prstGeom prst="straightConnector1">
              <a:avLst/>
            </a:prstGeom>
            <a:ln>
              <a:solidFill>
                <a:srgbClr val="FF00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7430294" y="5523706"/>
              <a:ext cx="1295400" cy="1588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 Box 70"/>
            <p:cNvSpPr txBox="1">
              <a:spLocks noChangeArrowheads="1"/>
            </p:cNvSpPr>
            <p:nvPr/>
          </p:nvSpPr>
          <p:spPr bwMode="auto">
            <a:xfrm>
              <a:off x="5334000" y="4953000"/>
              <a:ext cx="2438400" cy="228600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ms-MY" sz="1000" b="1" dirty="0">
                  <a:latin typeface="+mn-lt"/>
                  <a:cs typeface="+mn-cs"/>
                </a:rPr>
                <a:t>Approval after fulfill the amendments</a:t>
              </a:r>
            </a:p>
          </p:txBody>
        </p:sp>
      </p:grpSp>
      <p:sp>
        <p:nvSpPr>
          <p:cNvPr id="70" name="Line 77"/>
          <p:cNvSpPr>
            <a:spLocks noChangeShapeType="1"/>
          </p:cNvSpPr>
          <p:nvPr/>
        </p:nvSpPr>
        <p:spPr bwMode="auto">
          <a:xfrm flipH="1" flipV="1">
            <a:off x="7162800" y="4419600"/>
            <a:ext cx="0" cy="150611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MY" dirty="0"/>
          </a:p>
        </p:txBody>
      </p:sp>
      <p:sp>
        <p:nvSpPr>
          <p:cNvPr id="109" name="Text Box 72"/>
          <p:cNvSpPr txBox="1">
            <a:spLocks noChangeArrowheads="1"/>
          </p:cNvSpPr>
          <p:nvPr/>
        </p:nvSpPr>
        <p:spPr bwMode="auto">
          <a:xfrm>
            <a:off x="4114800" y="4648200"/>
            <a:ext cx="990600" cy="293688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4615" tIns="48895" rIns="94615" bIns="4889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900" b="1" dirty="0">
                <a:latin typeface="Bookman Old Style" pitchFamily="18" charset="0"/>
                <a:cs typeface="+mn-cs"/>
              </a:rPr>
              <a:t>OSC</a:t>
            </a:r>
            <a:endParaRPr lang="ms-MY" sz="900" dirty="0">
              <a:latin typeface="Bookman Old Style" pitchFamily="18" charset="0"/>
              <a:cs typeface="+mn-cs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0" y="6586538"/>
            <a:ext cx="9144000" cy="0"/>
          </a:xfrm>
          <a:prstGeom prst="line">
            <a:avLst/>
          </a:prstGeom>
          <a:ln w="76200">
            <a:solidFill>
              <a:srgbClr val="6600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Box 7"/>
          <p:cNvSpPr txBox="1">
            <a:spLocks noChangeArrowheads="1"/>
          </p:cNvSpPr>
          <p:nvPr/>
        </p:nvSpPr>
        <p:spPr bwMode="auto">
          <a:xfrm>
            <a:off x="-76200" y="6629400"/>
            <a:ext cx="9197975" cy="319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4278" tIns="33425" rIns="64278" bIns="33425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</a:t>
            </a:r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RESEARCH  AND TECHNICAL  LEGISLATION DIVISION, LOCAL GOVERNMENT DEPARTMENT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AutoShape 8"/>
          <p:cNvSpPr>
            <a:spLocks noChangeArrowheads="1"/>
          </p:cNvSpPr>
          <p:nvPr/>
        </p:nvSpPr>
        <p:spPr bwMode="auto">
          <a:xfrm>
            <a:off x="1676400" y="53975"/>
            <a:ext cx="7391400" cy="436563"/>
          </a:xfrm>
          <a:prstGeom prst="roundRect">
            <a:avLst>
              <a:gd name="adj" fmla="val 694"/>
            </a:avLst>
          </a:prstGeom>
          <a:solidFill>
            <a:srgbClr val="993366"/>
          </a:solidFill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wrap="none" lIns="65306" tIns="32653" rIns="65306" bIns="3265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Georgia" pitchFamily="18" charset="0"/>
                <a:cs typeface="+mn-cs"/>
              </a:rPr>
              <a:t>PLAN </a:t>
            </a:r>
            <a:r>
              <a:rPr lang="en-US" sz="1400" b="1" dirty="0">
                <a:solidFill>
                  <a:schemeClr val="bg1"/>
                </a:solidFill>
                <a:latin typeface="Georgia" pitchFamily="18" charset="0"/>
                <a:cs typeface="+mn-cs"/>
              </a:rPr>
              <a:t>APPROVAL</a:t>
            </a:r>
          </a:p>
        </p:txBody>
      </p:sp>
      <p:sp>
        <p:nvSpPr>
          <p:cNvPr id="106" name="AutoShape 8"/>
          <p:cNvSpPr>
            <a:spLocks noChangeArrowheads="1"/>
          </p:cNvSpPr>
          <p:nvPr/>
        </p:nvSpPr>
        <p:spPr bwMode="auto">
          <a:xfrm>
            <a:off x="76200" y="53975"/>
            <a:ext cx="1490663" cy="436563"/>
          </a:xfrm>
          <a:prstGeom prst="roundRect">
            <a:avLst>
              <a:gd name="adj" fmla="val 694"/>
            </a:avLst>
          </a:prstGeom>
          <a:solidFill>
            <a:srgbClr val="993366"/>
          </a:solidFill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wrap="none" lIns="65306" tIns="32653" rIns="65306" bIns="32653" anchor="ctr"/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en-US" sz="1400" b="1" dirty="0">
                <a:solidFill>
                  <a:schemeClr val="bg1"/>
                </a:solidFill>
                <a:latin typeface="Georgia" pitchFamily="18" charset="0"/>
              </a:rPr>
              <a:t>PROCESS 2 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85800" y="728663"/>
            <a:ext cx="7392988" cy="4748212"/>
            <a:chOff x="685800" y="728663"/>
            <a:chExt cx="7392988" cy="4748212"/>
          </a:xfrm>
        </p:grpSpPr>
        <p:sp>
          <p:nvSpPr>
            <p:cNvPr id="68" name="Text Box 22"/>
            <p:cNvSpPr txBox="1">
              <a:spLocks noChangeArrowheads="1"/>
            </p:cNvSpPr>
            <p:nvPr/>
          </p:nvSpPr>
          <p:spPr bwMode="auto">
            <a:xfrm>
              <a:off x="4173538" y="4257674"/>
              <a:ext cx="955675" cy="7715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900" b="1" dirty="0" smtClean="0">
                <a:latin typeface="Bookman Old Style" pitchFamily="18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ms-MY" sz="900" b="1" dirty="0" smtClean="0">
                  <a:latin typeface="Bookman Old Style" pitchFamily="18" charset="0"/>
                  <a:cs typeface="+mn-cs"/>
                </a:rPr>
                <a:t>OSC</a:t>
              </a:r>
              <a:endParaRPr lang="ms-MY" sz="900" b="1" dirty="0">
                <a:latin typeface="Bookman Old Style" pitchFamily="18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00" dirty="0" smtClean="0">
                  <a:latin typeface="Bookman Old Style" pitchFamily="18" charset="0"/>
                  <a:cs typeface="+mn-cs"/>
                </a:rPr>
                <a:t>Coordinate and compile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00" dirty="0" smtClean="0">
                  <a:latin typeface="Bookman Old Style" pitchFamily="18" charset="0"/>
                  <a:cs typeface="+mn-cs"/>
                </a:rPr>
                <a:t>Issue endorsed plans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lang="ms-MY" sz="900" dirty="0">
                <a:latin typeface="+mn-lt"/>
                <a:cs typeface="+mn-cs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5400000">
              <a:off x="4306094" y="3913981"/>
              <a:ext cx="6858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Arrow Connector 258"/>
            <p:cNvCxnSpPr>
              <a:stCxn id="68" idx="2"/>
            </p:cNvCxnSpPr>
            <p:nvPr/>
          </p:nvCxnSpPr>
          <p:spPr>
            <a:xfrm rot="5400000">
              <a:off x="4578350" y="5099049"/>
              <a:ext cx="142876" cy="317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rot="5400000">
              <a:off x="4252119" y="2389981"/>
              <a:ext cx="6858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rot="5400000">
              <a:off x="4382294" y="1561306"/>
              <a:ext cx="3810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46" name="Text Box 6"/>
            <p:cNvSpPr txBox="1">
              <a:spLocks noChangeArrowheads="1"/>
            </p:cNvSpPr>
            <p:nvPr/>
          </p:nvSpPr>
          <p:spPr bwMode="auto">
            <a:xfrm>
              <a:off x="5181600" y="2906713"/>
              <a:ext cx="1142999" cy="892175"/>
            </a:xfrm>
            <a:prstGeom prst="rect">
              <a:avLst/>
            </a:prstGeom>
            <a:solidFill>
              <a:srgbClr val="D99594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/>
            <a:lstStyle/>
            <a:p>
              <a:pPr algn="ctr" defTabSz="457200">
                <a:spcAft>
                  <a:spcPts val="13"/>
                </a:spcAft>
                <a:buClr>
                  <a:srgbClr val="000000"/>
                </a:buClr>
                <a:buSzPct val="100000"/>
              </a:pPr>
              <a:endParaRPr lang="ms-MY" sz="900" b="1" dirty="0" smtClean="0">
                <a:solidFill>
                  <a:srgbClr val="000000"/>
                </a:solidFill>
                <a:latin typeface="Bookman Old Style" pitchFamily="18" charset="0"/>
              </a:endParaRPr>
            </a:p>
            <a:p>
              <a:pPr algn="ctr" defTabSz="457200">
                <a:spcAft>
                  <a:spcPts val="13"/>
                </a:spcAft>
                <a:buClr>
                  <a:srgbClr val="000000"/>
                </a:buClr>
                <a:buSzPct val="100000"/>
              </a:pPr>
              <a:r>
                <a:rPr lang="ms-MY" sz="900" b="1" dirty="0" smtClean="0">
                  <a:solidFill>
                    <a:srgbClr val="000000"/>
                  </a:solidFill>
                  <a:latin typeface="Bookman Old Style" pitchFamily="18" charset="0"/>
                </a:rPr>
                <a:t>FULL COUNCIL</a:t>
              </a:r>
            </a:p>
            <a:p>
              <a:pPr algn="ctr" defTabSz="457200">
                <a:spcAft>
                  <a:spcPts val="13"/>
                </a:spcAft>
                <a:buClr>
                  <a:srgbClr val="000000"/>
                </a:buClr>
                <a:buSzPct val="100000"/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rgbClr val="000000"/>
                  </a:solidFill>
                  <a:latin typeface="Bookman Old Style" pitchFamily="18" charset="0"/>
                </a:rPr>
                <a:t>endorsement</a:t>
              </a:r>
              <a:endParaRPr lang="ms-MY" sz="900" dirty="0" smtClean="0">
                <a:solidFill>
                  <a:srgbClr val="000000"/>
                </a:solidFill>
                <a:latin typeface="Bookman Old Style" pitchFamily="18" charset="0"/>
              </a:endParaRPr>
            </a:p>
            <a:p>
              <a:pPr algn="ctr" defTabSz="457200">
                <a:spcAft>
                  <a:spcPts val="13"/>
                </a:spcAft>
                <a:buClr>
                  <a:srgbClr val="000000"/>
                </a:buClr>
                <a:buSzPct val="100000"/>
              </a:pPr>
              <a:endParaRPr lang="en-US" sz="900" dirty="0" smtClean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7" name="Text Box 21"/>
            <p:cNvSpPr txBox="1">
              <a:spLocks noChangeArrowheads="1"/>
            </p:cNvSpPr>
            <p:nvPr/>
          </p:nvSpPr>
          <p:spPr bwMode="auto">
            <a:xfrm>
              <a:off x="4191000" y="5172075"/>
              <a:ext cx="955675" cy="304800"/>
            </a:xfrm>
            <a:prstGeom prst="rect">
              <a:avLst/>
            </a:prstGeom>
            <a:solidFill>
              <a:srgbClr val="3399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 anchor="ctr"/>
            <a:lstStyle/>
            <a:p>
              <a:pPr algn="ctr" fontAlgn="auto">
                <a:spcBef>
                  <a:spcPts val="0"/>
                </a:spcBef>
                <a:spcAft>
                  <a:spcPts val="10"/>
                </a:spcAft>
                <a:defRPr/>
              </a:pPr>
              <a:endParaRPr lang="ms-MY" sz="900" b="1" dirty="0">
                <a:latin typeface="Bookman Old Style" pitchFamily="18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10"/>
                </a:spcAft>
                <a:defRPr/>
              </a:pPr>
              <a:r>
                <a:rPr lang="ms-MY" sz="900" b="1" dirty="0">
                  <a:latin typeface="Bookman Old Style" pitchFamily="18" charset="0"/>
                  <a:cs typeface="+mn-cs"/>
                </a:rPr>
                <a:t>PSP/SP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900" dirty="0">
                <a:latin typeface="+mn-lt"/>
                <a:cs typeface="+mn-cs"/>
              </a:endParaRPr>
            </a:p>
          </p:txBody>
        </p:sp>
        <p:sp>
          <p:nvSpPr>
            <p:cNvPr id="14349" name="TextBox 98"/>
            <p:cNvSpPr txBox="1">
              <a:spLocks noChangeArrowheads="1"/>
            </p:cNvSpPr>
            <p:nvPr/>
          </p:nvSpPr>
          <p:spPr bwMode="auto">
            <a:xfrm>
              <a:off x="5305425" y="2890838"/>
              <a:ext cx="333375" cy="204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ms-MY" sz="900" b="1">
                  <a:latin typeface="Calibri" pitchFamily="34" charset="0"/>
                </a:rPr>
                <a:t>2.12</a:t>
              </a:r>
            </a:p>
          </p:txBody>
        </p:sp>
        <p:sp>
          <p:nvSpPr>
            <p:cNvPr id="14350" name="TextBox 98"/>
            <p:cNvSpPr txBox="1">
              <a:spLocks noChangeArrowheads="1"/>
            </p:cNvSpPr>
            <p:nvPr/>
          </p:nvSpPr>
          <p:spPr bwMode="auto">
            <a:xfrm>
              <a:off x="4151313" y="4233863"/>
              <a:ext cx="333375" cy="204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ms-MY" sz="900" b="1" dirty="0">
                  <a:latin typeface="Calibri" pitchFamily="34" charset="0"/>
                </a:rPr>
                <a:t>2.14</a:t>
              </a:r>
            </a:p>
          </p:txBody>
        </p:sp>
        <p:sp>
          <p:nvSpPr>
            <p:cNvPr id="14351" name="TextBox 98"/>
            <p:cNvSpPr txBox="1">
              <a:spLocks noChangeArrowheads="1"/>
            </p:cNvSpPr>
            <p:nvPr/>
          </p:nvSpPr>
          <p:spPr bwMode="auto">
            <a:xfrm>
              <a:off x="4156075" y="5148263"/>
              <a:ext cx="333375" cy="204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ms-MY" sz="900" b="1">
                  <a:latin typeface="Calibri" pitchFamily="34" charset="0"/>
                </a:rPr>
                <a:t>2.15</a:t>
              </a:r>
            </a:p>
          </p:txBody>
        </p:sp>
        <p:sp>
          <p:nvSpPr>
            <p:cNvPr id="14352" name="TextBox 76"/>
            <p:cNvSpPr txBox="1">
              <a:spLocks noChangeArrowheads="1"/>
            </p:cNvSpPr>
            <p:nvPr/>
          </p:nvSpPr>
          <p:spPr bwMode="auto">
            <a:xfrm>
              <a:off x="3795713" y="760413"/>
              <a:ext cx="1538287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000">
                  <a:latin typeface="Calibri" pitchFamily="34" charset="0"/>
                </a:rPr>
                <a:t>Continued</a:t>
              </a:r>
              <a:endParaRPr lang="en-MY" sz="1000">
                <a:latin typeface="Calibri" pitchFamily="34" charset="0"/>
              </a:endParaRPr>
            </a:p>
          </p:txBody>
        </p:sp>
        <p:cxnSp>
          <p:nvCxnSpPr>
            <p:cNvPr id="91" name="Elbow Connector 90"/>
            <p:cNvCxnSpPr/>
            <p:nvPr/>
          </p:nvCxnSpPr>
          <p:spPr>
            <a:xfrm rot="16200000" flipH="1">
              <a:off x="4461669" y="1019969"/>
              <a:ext cx="200025" cy="198437"/>
            </a:xfrm>
            <a:prstGeom prst="bentConnector3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 Box 54"/>
            <p:cNvSpPr txBox="1">
              <a:spLocks noChangeArrowheads="1"/>
            </p:cNvSpPr>
            <p:nvPr/>
          </p:nvSpPr>
          <p:spPr bwMode="auto">
            <a:xfrm>
              <a:off x="4081463" y="1268413"/>
              <a:ext cx="1100137" cy="314325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 anchor="ctr"/>
            <a:lstStyle/>
            <a:p>
              <a:pPr algn="ctr" defTabSz="457200">
                <a:spcAft>
                  <a:spcPts val="1000"/>
                </a:spcAft>
                <a:buClr>
                  <a:srgbClr val="000000"/>
                </a:buClr>
                <a:buSzPct val="100000"/>
                <a:defRPr/>
              </a:pPr>
              <a:r>
                <a:rPr lang="ms-MY" sz="900" b="1" dirty="0">
                  <a:solidFill>
                    <a:prstClr val="black"/>
                  </a:solidFill>
                  <a:latin typeface="Bookman Old Style" pitchFamily="18" charset="0"/>
                  <a:cs typeface="Arial" charset="0"/>
                </a:rPr>
                <a:t>OSC COMM MEETING</a:t>
              </a:r>
              <a:endParaRPr lang="ms-MY" sz="9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5" name="TextBox 98"/>
            <p:cNvSpPr txBox="1">
              <a:spLocks noChangeArrowheads="1"/>
            </p:cNvSpPr>
            <p:nvPr/>
          </p:nvSpPr>
          <p:spPr bwMode="auto">
            <a:xfrm>
              <a:off x="4049713" y="1241425"/>
              <a:ext cx="304800" cy="204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ms-MY" sz="900" b="1">
                  <a:latin typeface="Calibri" pitchFamily="34" charset="0"/>
                </a:rPr>
                <a:t>2.9</a:t>
              </a:r>
            </a:p>
          </p:txBody>
        </p:sp>
        <p:sp>
          <p:nvSpPr>
            <p:cNvPr id="211" name="Text Box 9"/>
            <p:cNvSpPr txBox="1">
              <a:spLocks noChangeArrowheads="1"/>
            </p:cNvSpPr>
            <p:nvPr/>
          </p:nvSpPr>
          <p:spPr bwMode="auto">
            <a:xfrm>
              <a:off x="3733800" y="2911475"/>
              <a:ext cx="1371600" cy="887413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dirty="0" smtClean="0">
                  <a:latin typeface="Bookman Old Style" pitchFamily="18" charset="0"/>
                  <a:cs typeface="+mn-cs"/>
                </a:rPr>
                <a:t>INTERNAL TECHNICAL DEPARTMENT PBT</a:t>
              </a:r>
              <a:endParaRPr lang="ms-MY" sz="900" b="1" dirty="0">
                <a:latin typeface="Bookman Old Style" pitchFamily="18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ms-MY" sz="900" dirty="0" smtClean="0">
                  <a:latin typeface="Bookman Old Style" pitchFamily="18" charset="0"/>
                  <a:cs typeface="+mn-cs"/>
                </a:rPr>
                <a:t>Issue official decision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00" dirty="0" smtClean="0">
                  <a:latin typeface="Bookman Old Style" pitchFamily="18" charset="0"/>
                  <a:cs typeface="+mn-cs"/>
                </a:rPr>
                <a:t>Endorse plans</a:t>
              </a:r>
              <a:endParaRPr lang="ms-MY" sz="900" dirty="0">
                <a:latin typeface="Bookman Old Style" pitchFamily="18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900" dirty="0">
                <a:latin typeface="+mn-lt"/>
                <a:cs typeface="+mn-cs"/>
              </a:endParaRPr>
            </a:p>
          </p:txBody>
        </p:sp>
        <p:sp>
          <p:nvSpPr>
            <p:cNvPr id="14357" name="TextBox 98"/>
            <p:cNvSpPr txBox="1">
              <a:spLocks noChangeArrowheads="1"/>
            </p:cNvSpPr>
            <p:nvPr/>
          </p:nvSpPr>
          <p:spPr bwMode="auto">
            <a:xfrm>
              <a:off x="3733800" y="2919413"/>
              <a:ext cx="333375" cy="204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ms-MY" sz="900" b="1">
                  <a:latin typeface="Calibri" pitchFamily="34" charset="0"/>
                </a:rPr>
                <a:t>2.11</a:t>
              </a:r>
            </a:p>
          </p:txBody>
        </p:sp>
        <p:sp>
          <p:nvSpPr>
            <p:cNvPr id="89" name="Text Box 57"/>
            <p:cNvSpPr txBox="1">
              <a:spLocks noChangeArrowheads="1"/>
            </p:cNvSpPr>
            <p:nvPr/>
          </p:nvSpPr>
          <p:spPr bwMode="auto">
            <a:xfrm>
              <a:off x="4081463" y="1751013"/>
              <a:ext cx="1100137" cy="306387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 anchor="ctr"/>
            <a:lstStyle/>
            <a:p>
              <a:pPr algn="ctr"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ms-MY" sz="900" b="1" dirty="0">
                  <a:latin typeface="Bookman Old Style" pitchFamily="18" charset="0"/>
                  <a:cs typeface="+mn-cs"/>
                </a:rPr>
                <a:t>OSC</a:t>
              </a:r>
              <a:endParaRPr lang="ms-MY" sz="900" dirty="0">
                <a:latin typeface="+mn-lt"/>
                <a:cs typeface="+mn-cs"/>
              </a:endParaRPr>
            </a:p>
          </p:txBody>
        </p:sp>
        <p:sp>
          <p:nvSpPr>
            <p:cNvPr id="14359" name="TextBox 98"/>
            <p:cNvSpPr txBox="1">
              <a:spLocks noChangeArrowheads="1"/>
            </p:cNvSpPr>
            <p:nvPr/>
          </p:nvSpPr>
          <p:spPr bwMode="auto">
            <a:xfrm>
              <a:off x="4086225" y="1738313"/>
              <a:ext cx="333375" cy="204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ms-MY" sz="900" b="1">
                  <a:latin typeface="Calibri" pitchFamily="34" charset="0"/>
                </a:rPr>
                <a:t>2.10</a:t>
              </a:r>
            </a:p>
          </p:txBody>
        </p:sp>
        <p:sp>
          <p:nvSpPr>
            <p:cNvPr id="14360" name="Line 74"/>
            <p:cNvSpPr>
              <a:spLocks noChangeShapeType="1"/>
            </p:cNvSpPr>
            <p:nvPr/>
          </p:nvSpPr>
          <p:spPr bwMode="auto">
            <a:xfrm>
              <a:off x="4495800" y="2733675"/>
              <a:ext cx="0" cy="1778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14361" name="Line 74"/>
            <p:cNvSpPr>
              <a:spLocks noChangeShapeType="1"/>
            </p:cNvSpPr>
            <p:nvPr/>
          </p:nvSpPr>
          <p:spPr bwMode="auto">
            <a:xfrm>
              <a:off x="5754688" y="2738438"/>
              <a:ext cx="0" cy="17621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14362" name="Line 74"/>
            <p:cNvSpPr>
              <a:spLocks noChangeShapeType="1"/>
            </p:cNvSpPr>
            <p:nvPr/>
          </p:nvSpPr>
          <p:spPr bwMode="auto">
            <a:xfrm>
              <a:off x="6856413" y="2738438"/>
              <a:ext cx="0" cy="17621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cxnSp>
          <p:nvCxnSpPr>
            <p:cNvPr id="227" name="Straight Connector 226"/>
            <p:cNvCxnSpPr/>
            <p:nvPr/>
          </p:nvCxnSpPr>
          <p:spPr bwMode="auto">
            <a:xfrm>
              <a:off x="4497388" y="2733675"/>
              <a:ext cx="23606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Text Box 46"/>
            <p:cNvSpPr txBox="1">
              <a:spLocks noChangeArrowheads="1"/>
            </p:cNvSpPr>
            <p:nvPr/>
          </p:nvSpPr>
          <p:spPr bwMode="auto">
            <a:xfrm>
              <a:off x="6435725" y="2933700"/>
              <a:ext cx="879475" cy="1409700"/>
            </a:xfrm>
            <a:prstGeom prst="rect">
              <a:avLst/>
            </a:prstGeom>
            <a:solidFill>
              <a:srgbClr val="99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457200">
                <a:spcAft>
                  <a:spcPts val="10"/>
                </a:spcAft>
                <a:buClr>
                  <a:srgbClr val="000000"/>
                </a:buClr>
                <a:buSzPct val="100000"/>
                <a:defRPr/>
              </a:pPr>
              <a:r>
                <a:rPr lang="ms-MY" sz="900" b="1" dirty="0">
                  <a:solidFill>
                    <a:prstClr val="black"/>
                  </a:solidFill>
                  <a:latin typeface="Bookman Old Style" pitchFamily="18" charset="0"/>
                  <a:cs typeface="Arial" charset="0"/>
                </a:rPr>
                <a:t>PTN</a:t>
              </a:r>
              <a:r>
                <a:rPr lang="ms-MY" sz="900" dirty="0">
                  <a:solidFill>
                    <a:prstClr val="black"/>
                  </a:solidFill>
                  <a:latin typeface="Bookman Old Style" pitchFamily="18" charset="0"/>
                  <a:cs typeface="Arial" charset="0"/>
                </a:rPr>
                <a:t> </a:t>
              </a:r>
              <a:endParaRPr lang="ms-MY" sz="900" dirty="0" smtClean="0">
                <a:solidFill>
                  <a:prstClr val="black"/>
                </a:solidFill>
                <a:latin typeface="Bookman Old Style" pitchFamily="18" charset="0"/>
                <a:cs typeface="Arial" charset="0"/>
              </a:endParaRPr>
            </a:p>
            <a:p>
              <a:pPr algn="ctr" defTabSz="457200">
                <a:spcAft>
                  <a:spcPts val="10"/>
                </a:spcAft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900" dirty="0" smtClean="0">
                  <a:solidFill>
                    <a:prstClr val="black"/>
                  </a:solidFill>
                  <a:latin typeface="Bookman Old Style" pitchFamily="18" charset="0"/>
                  <a:cs typeface="Arial" charset="0"/>
                </a:rPr>
                <a:t> Table Land Matters to States </a:t>
              </a:r>
              <a:r>
                <a:rPr lang="en-US" sz="900" dirty="0" err="1" smtClean="0">
                  <a:solidFill>
                    <a:prstClr val="black"/>
                  </a:solidFill>
                  <a:latin typeface="Bookman Old Style" pitchFamily="18" charset="0"/>
                  <a:cs typeface="Arial" charset="0"/>
                </a:rPr>
                <a:t>Exco</a:t>
              </a:r>
              <a:endParaRPr lang="en-US" sz="900" dirty="0" smtClean="0">
                <a:solidFill>
                  <a:prstClr val="black"/>
                </a:solidFill>
                <a:latin typeface="Bookman Old Style" pitchFamily="18" charset="0"/>
                <a:cs typeface="Arial" charset="0"/>
              </a:endParaRPr>
            </a:p>
            <a:p>
              <a:pPr algn="ctr" defTabSz="457200">
                <a:spcAft>
                  <a:spcPts val="10"/>
                </a:spcAft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900" dirty="0" smtClean="0">
                  <a:solidFill>
                    <a:prstClr val="black"/>
                  </a:solidFill>
                  <a:latin typeface="Bookman Old Style" pitchFamily="18" charset="0"/>
                  <a:cs typeface="Arial" charset="0"/>
                </a:rPr>
                <a:t>Forward state’s decision to OSC</a:t>
              </a:r>
            </a:p>
          </p:txBody>
        </p:sp>
        <p:sp>
          <p:nvSpPr>
            <p:cNvPr id="14365" name="TextBox 98"/>
            <p:cNvSpPr txBox="1">
              <a:spLocks noChangeArrowheads="1"/>
            </p:cNvSpPr>
            <p:nvPr/>
          </p:nvSpPr>
          <p:spPr bwMode="auto">
            <a:xfrm>
              <a:off x="6415088" y="2919413"/>
              <a:ext cx="333375" cy="204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ms-MY" sz="900" b="1">
                  <a:latin typeface="Calibri" pitchFamily="34" charset="0"/>
                </a:rPr>
                <a:t>2.13</a:t>
              </a:r>
            </a:p>
          </p:txBody>
        </p:sp>
        <p:sp>
          <p:nvSpPr>
            <p:cNvPr id="36" name="Text Box 70"/>
            <p:cNvSpPr txBox="1">
              <a:spLocks noChangeArrowheads="1"/>
            </p:cNvSpPr>
            <p:nvPr/>
          </p:nvSpPr>
          <p:spPr bwMode="auto">
            <a:xfrm>
              <a:off x="1676400" y="4495800"/>
              <a:ext cx="2286000" cy="45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dirty="0">
                  <a:latin typeface="+mn-lt"/>
                  <a:cs typeface="+mn-cs"/>
                </a:rPr>
                <a:t>Amendment of plans to be submitted to 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dirty="0">
                  <a:latin typeface="+mn-lt"/>
                  <a:cs typeface="+mn-cs"/>
                </a:rPr>
                <a:t>JK  OSC consideration</a:t>
              </a:r>
              <a:endParaRPr lang="ms-MY" sz="900" b="1" dirty="0">
                <a:latin typeface="+mn-lt"/>
                <a:cs typeface="+mn-cs"/>
              </a:endParaRPr>
            </a:p>
          </p:txBody>
        </p:sp>
        <p:cxnSp>
          <p:nvCxnSpPr>
            <p:cNvPr id="51" name="Elbow Connector 50"/>
            <p:cNvCxnSpPr>
              <a:stCxn id="230" idx="2"/>
              <a:endCxn id="68" idx="3"/>
            </p:cNvCxnSpPr>
            <p:nvPr/>
          </p:nvCxnSpPr>
          <p:spPr>
            <a:xfrm rot="5400000">
              <a:off x="5852320" y="3620293"/>
              <a:ext cx="300037" cy="1746250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-1464469" y="2878932"/>
              <a:ext cx="4300537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685800" y="5029200"/>
              <a:ext cx="3962400" cy="1588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5868194" y="3123406"/>
              <a:ext cx="4419600" cy="1588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5170488" y="5334000"/>
              <a:ext cx="2895600" cy="1588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 Box 47"/>
          <p:cNvSpPr txBox="1">
            <a:spLocks noChangeArrowheads="1"/>
          </p:cNvSpPr>
          <p:nvPr/>
        </p:nvSpPr>
        <p:spPr bwMode="auto">
          <a:xfrm>
            <a:off x="228600" y="5486400"/>
            <a:ext cx="3200400" cy="9144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94615" tIns="48895" rIns="94615" bIns="48895"/>
          <a:lstStyle/>
          <a:p>
            <a:pPr marL="114300" indent="-114300" algn="just">
              <a:defRPr/>
            </a:pPr>
            <a:r>
              <a:rPr lang="en-US" sz="1100" b="1" u="sng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Improvements</a:t>
            </a:r>
          </a:p>
          <a:p>
            <a:pPr marL="114300" indent="-114300" algn="just">
              <a:defRPr/>
            </a:pPr>
            <a:endParaRPr lang="en-US" sz="1100" b="1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Single in single out process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Reduce interactions  between business to    </a:t>
            </a:r>
          </a:p>
          <a:p>
            <a:pPr algn="just"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  agencies</a:t>
            </a:r>
          </a:p>
          <a:p>
            <a:pPr algn="just">
              <a:defRPr/>
            </a:pPr>
            <a:endParaRPr lang="fi-FI" sz="8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ms-MY" sz="800" dirty="0">
              <a:latin typeface="Calibri" pitchFamily="34" charset="0"/>
              <a:cs typeface="Arial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0" y="6586538"/>
            <a:ext cx="9144000" cy="0"/>
          </a:xfrm>
          <a:prstGeom prst="line">
            <a:avLst/>
          </a:prstGeom>
          <a:ln w="76200">
            <a:solidFill>
              <a:srgbClr val="6600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-76200" y="6629400"/>
            <a:ext cx="9197975" cy="319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4278" tIns="33425" rIns="64278" bIns="33425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</a:t>
            </a:r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RESEARCH  AND TECHNICAL  LEGISLATION DIVISION, LOCAL GOVERNMENT DEPARTMENT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utoShape 8"/>
          <p:cNvSpPr>
            <a:spLocks noChangeArrowheads="1"/>
          </p:cNvSpPr>
          <p:nvPr/>
        </p:nvSpPr>
        <p:spPr bwMode="auto">
          <a:xfrm>
            <a:off x="1676400" y="53975"/>
            <a:ext cx="7391400" cy="436563"/>
          </a:xfrm>
          <a:prstGeom prst="roundRect">
            <a:avLst>
              <a:gd name="adj" fmla="val 694"/>
            </a:avLst>
          </a:prstGeom>
          <a:solidFill>
            <a:srgbClr val="993366"/>
          </a:solidFill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wrap="none" lIns="65306" tIns="32653" rIns="65306" bIns="3265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1400" b="1" dirty="0" smtClean="0">
                <a:solidFill>
                  <a:prstClr val="white"/>
                </a:solidFill>
                <a:latin typeface="Georgia" pitchFamily="18" charset="0"/>
                <a:cs typeface="Arial" charset="0"/>
              </a:rPr>
              <a:t>NOTIFICATION TO START WORK</a:t>
            </a:r>
            <a:endParaRPr lang="en-US" sz="1400" b="1" dirty="0">
              <a:solidFill>
                <a:prstClr val="white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32" name="AutoShape 8"/>
          <p:cNvSpPr>
            <a:spLocks noChangeArrowheads="1"/>
          </p:cNvSpPr>
          <p:nvPr/>
        </p:nvSpPr>
        <p:spPr bwMode="auto">
          <a:xfrm>
            <a:off x="76200" y="53975"/>
            <a:ext cx="1490663" cy="436563"/>
          </a:xfrm>
          <a:prstGeom prst="roundRect">
            <a:avLst>
              <a:gd name="adj" fmla="val 694"/>
            </a:avLst>
          </a:prstGeom>
          <a:solidFill>
            <a:srgbClr val="993366"/>
          </a:solidFill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wrap="none" lIns="65306" tIns="32653" rIns="65306" bIns="326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PROCESS 3</a:t>
            </a:r>
            <a:endParaRPr lang="en-US" sz="1400" b="1" dirty="0">
              <a:solidFill>
                <a:schemeClr val="bg1"/>
              </a:solidFill>
              <a:latin typeface="Georgia" pitchFamily="18" charset="0"/>
              <a:cs typeface="+mn-cs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665288" y="1066800"/>
            <a:ext cx="6259512" cy="4343400"/>
            <a:chOff x="1665288" y="1066800"/>
            <a:chExt cx="6259512" cy="4343400"/>
          </a:xfrm>
        </p:grpSpPr>
        <p:sp>
          <p:nvSpPr>
            <p:cNvPr id="15366" name="Line 5"/>
            <p:cNvSpPr>
              <a:spLocks noChangeShapeType="1"/>
            </p:cNvSpPr>
            <p:nvPr/>
          </p:nvSpPr>
          <p:spPr bwMode="auto">
            <a:xfrm flipH="1">
              <a:off x="4657725" y="3943350"/>
              <a:ext cx="0" cy="39211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anchor="ctr"/>
            <a:lstStyle/>
            <a:p>
              <a:endParaRPr lang="en-MY"/>
            </a:p>
          </p:txBody>
        </p:sp>
        <p:sp>
          <p:nvSpPr>
            <p:cNvPr id="15367" name="Line 6"/>
            <p:cNvSpPr>
              <a:spLocks noChangeShapeType="1"/>
            </p:cNvSpPr>
            <p:nvPr/>
          </p:nvSpPr>
          <p:spPr bwMode="auto">
            <a:xfrm>
              <a:off x="2320925" y="4343400"/>
              <a:ext cx="4395788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MY"/>
            </a:p>
          </p:txBody>
        </p:sp>
        <p:sp>
          <p:nvSpPr>
            <p:cNvPr id="15368" name="Line 7"/>
            <p:cNvSpPr>
              <a:spLocks noChangeShapeType="1"/>
            </p:cNvSpPr>
            <p:nvPr/>
          </p:nvSpPr>
          <p:spPr bwMode="auto">
            <a:xfrm>
              <a:off x="2320925" y="4349750"/>
              <a:ext cx="0" cy="2460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anchor="ctr"/>
            <a:lstStyle/>
            <a:p>
              <a:endParaRPr lang="en-MY"/>
            </a:p>
          </p:txBody>
        </p:sp>
        <p:sp>
          <p:nvSpPr>
            <p:cNvPr id="31" name="Text Box 8"/>
            <p:cNvSpPr txBox="1">
              <a:spLocks noChangeArrowheads="1"/>
            </p:cNvSpPr>
            <p:nvPr/>
          </p:nvSpPr>
          <p:spPr bwMode="auto">
            <a:xfrm>
              <a:off x="4148138" y="3505200"/>
              <a:ext cx="1033462" cy="547688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 anchor="ctr"/>
            <a:lstStyle/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ms-MY" sz="900" b="1" dirty="0">
                  <a:latin typeface="Bookman Old Style" pitchFamily="18" charset="0"/>
                  <a:cs typeface="+mn-cs"/>
                </a:rPr>
                <a:t>OSC</a:t>
              </a:r>
            </a:p>
            <a:p>
              <a:pPr algn="ctr" defTabSz="653064">
                <a:buClr>
                  <a:srgbClr val="000000"/>
                </a:buClr>
                <a:buSzPct val="100000"/>
                <a:defRPr/>
              </a:pPr>
              <a:r>
                <a:rPr lang="ms-MY" sz="900" dirty="0">
                  <a:solidFill>
                    <a:prstClr val="black"/>
                  </a:solidFill>
                  <a:latin typeface="Bookman Old Style" pitchFamily="18" charset="0"/>
                  <a:cs typeface="Arial" charset="0"/>
                </a:rPr>
                <a:t>Distribute </a:t>
              </a:r>
              <a:r>
                <a:rPr lang="ms-MY" sz="900" dirty="0" smtClean="0">
                  <a:solidFill>
                    <a:prstClr val="black"/>
                  </a:solidFill>
                  <a:latin typeface="Bookman Old Style" pitchFamily="18" charset="0"/>
                  <a:cs typeface="Arial" charset="0"/>
                </a:rPr>
                <a:t>notices </a:t>
              </a:r>
              <a:r>
                <a:rPr lang="ms-MY" sz="900" dirty="0">
                  <a:solidFill>
                    <a:prstClr val="black"/>
                  </a:solidFill>
                  <a:latin typeface="Bookman Old Style" pitchFamily="18" charset="0"/>
                  <a:cs typeface="Arial" charset="0"/>
                </a:rPr>
                <a:t>to </a:t>
              </a:r>
              <a:r>
                <a:rPr lang="ms-MY" sz="900" dirty="0" smtClean="0">
                  <a:solidFill>
                    <a:prstClr val="black"/>
                  </a:solidFill>
                  <a:latin typeface="Bookman Old Style" pitchFamily="18" charset="0"/>
                  <a:cs typeface="Arial" charset="0"/>
                </a:rPr>
                <a:t>agencies</a:t>
              </a:r>
              <a:endParaRPr lang="ms-MY" sz="900" dirty="0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1698625" y="4586288"/>
              <a:ext cx="1333500" cy="8239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 anchor="ctr"/>
            <a:lstStyle/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900" b="1" dirty="0">
                <a:latin typeface="Bookman Old Style" pitchFamily="18" charset="0"/>
                <a:cs typeface="+mn-cs"/>
              </a:endParaRPr>
            </a:p>
            <a:p>
              <a:pPr algn="ctr" defTabSz="653064">
                <a:buClr>
                  <a:srgbClr val="000000"/>
                </a:buClr>
                <a:buSzPct val="100000"/>
                <a:defRPr/>
              </a:pPr>
              <a:r>
                <a:rPr lang="ms-MY" sz="900" b="1" dirty="0">
                  <a:solidFill>
                    <a:prstClr val="black"/>
                  </a:solidFill>
                  <a:latin typeface="Bookman Old Style" pitchFamily="18" charset="0"/>
                </a:rPr>
                <a:t>BUILDING DEPARTMENT</a:t>
              </a:r>
              <a:endParaRPr lang="ms-MY" sz="900" dirty="0">
                <a:solidFill>
                  <a:prstClr val="black"/>
                </a:solidFill>
                <a:latin typeface="Bookman Old Style" pitchFamily="18" charset="0"/>
              </a:endParaRPr>
            </a:p>
            <a:p>
              <a:pPr algn="ctr" defTabSz="653064">
                <a:buClr>
                  <a:srgbClr val="000000"/>
                </a:buClr>
                <a:buSzPct val="100000"/>
                <a:defRPr/>
              </a:pPr>
              <a:r>
                <a:rPr lang="ms-MY" sz="900" dirty="0">
                  <a:solidFill>
                    <a:prstClr val="black"/>
                  </a:solidFill>
                  <a:latin typeface="Bookman Old Style" pitchFamily="18" charset="0"/>
                </a:rPr>
                <a:t>Receive B Form, Second Schedule UBBL 1984</a:t>
              </a:r>
            </a:p>
            <a:p>
              <a:pPr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900" dirty="0">
                <a:latin typeface="Bookman Old Style" pitchFamily="18" charset="0"/>
                <a:cs typeface="+mn-cs"/>
              </a:endParaRPr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4745038" y="4595813"/>
              <a:ext cx="1185862" cy="814387"/>
            </a:xfrm>
            <a:prstGeom prst="rect">
              <a:avLst/>
            </a:prstGeom>
            <a:solidFill>
              <a:srgbClr val="99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defTabSz="653064">
                <a:buClr>
                  <a:srgbClr val="000000"/>
                </a:buClr>
                <a:buSzPct val="100000"/>
                <a:defRPr/>
              </a:pPr>
              <a:r>
                <a:rPr lang="ms-MY" sz="900" b="1" dirty="0">
                  <a:solidFill>
                    <a:prstClr val="black"/>
                  </a:solidFill>
                  <a:latin typeface="Bookman Old Style" pitchFamily="18" charset="0"/>
                </a:rPr>
                <a:t>APP (IWK/MAJAARI)</a:t>
              </a:r>
            </a:p>
            <a:p>
              <a:pPr algn="ctr" defTabSz="653064">
                <a:buClr>
                  <a:srgbClr val="000000"/>
                </a:buClr>
                <a:buSzPct val="100000"/>
                <a:defRPr/>
              </a:pPr>
              <a:r>
                <a:rPr lang="ms-MY" sz="900" dirty="0">
                  <a:solidFill>
                    <a:prstClr val="black"/>
                  </a:solidFill>
                  <a:latin typeface="Bookman Old Style" pitchFamily="18" charset="0"/>
                </a:rPr>
                <a:t> ReceivePDC 6, MSIG </a:t>
              </a:r>
            </a:p>
            <a:p>
              <a:pPr algn="ctr" defTabSz="653064">
                <a:buClr>
                  <a:srgbClr val="000000"/>
                </a:buClr>
                <a:buSzPct val="100000"/>
                <a:defRPr/>
              </a:pPr>
              <a:r>
                <a:rPr lang="ms-MY" sz="900" dirty="0">
                  <a:solidFill>
                    <a:prstClr val="black"/>
                  </a:solidFill>
                  <a:latin typeface="Bookman Old Style" pitchFamily="18" charset="0"/>
                </a:rPr>
                <a:t>VOL II </a:t>
              </a:r>
            </a:p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900" dirty="0">
                <a:latin typeface="Bookman Old Style" pitchFamily="18" charset="0"/>
                <a:cs typeface="+mn-cs"/>
              </a:endParaRPr>
            </a:p>
          </p:txBody>
        </p:sp>
        <p:sp>
          <p:nvSpPr>
            <p:cNvPr id="15372" name="Line 11"/>
            <p:cNvSpPr>
              <a:spLocks noChangeShapeType="1"/>
            </p:cNvSpPr>
            <p:nvPr/>
          </p:nvSpPr>
          <p:spPr bwMode="auto">
            <a:xfrm>
              <a:off x="3860800" y="4349750"/>
              <a:ext cx="0" cy="2460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anchor="ctr"/>
            <a:lstStyle/>
            <a:p>
              <a:endParaRPr lang="en-MY"/>
            </a:p>
          </p:txBody>
        </p:sp>
        <p:sp>
          <p:nvSpPr>
            <p:cNvPr id="36" name="Text Box 12"/>
            <p:cNvSpPr txBox="1">
              <a:spLocks noChangeArrowheads="1"/>
            </p:cNvSpPr>
            <p:nvPr/>
          </p:nvSpPr>
          <p:spPr bwMode="auto">
            <a:xfrm>
              <a:off x="3259138" y="4595813"/>
              <a:ext cx="1271587" cy="814387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 anchor="ctr"/>
            <a:lstStyle/>
            <a:p>
              <a:pPr algn="ctr" defTabSz="653064">
                <a:buClr>
                  <a:srgbClr val="000000"/>
                </a:buClr>
                <a:buSzPct val="100000"/>
                <a:defRPr/>
              </a:pPr>
              <a:r>
                <a:rPr lang="ms-MY" sz="900" b="1" dirty="0">
                  <a:solidFill>
                    <a:prstClr val="black"/>
                  </a:solidFill>
                  <a:latin typeface="Bookman Old Style" pitchFamily="18" charset="0"/>
                </a:rPr>
                <a:t>ENGINEERING DEPARTMENT</a:t>
              </a:r>
            </a:p>
            <a:p>
              <a:pPr algn="ctr" defTabSz="653064">
                <a:buClr>
                  <a:srgbClr val="000000"/>
                </a:buClr>
                <a:buSzPct val="100000"/>
                <a:defRPr/>
              </a:pPr>
              <a:r>
                <a:rPr lang="ms-MY" sz="900" dirty="0">
                  <a:solidFill>
                    <a:prstClr val="black"/>
                  </a:solidFill>
                  <a:latin typeface="Bookman Old Style" pitchFamily="18" charset="0"/>
                </a:rPr>
                <a:t>Receive B Form, </a:t>
              </a:r>
              <a:r>
                <a:rPr lang="ms-MY" sz="900" dirty="0" smtClean="0">
                  <a:solidFill>
                    <a:prstClr val="black"/>
                  </a:solidFill>
                  <a:latin typeface="Bookman Old Style" pitchFamily="18" charset="0"/>
                </a:rPr>
                <a:t>Earth Work by law</a:t>
              </a:r>
              <a:endParaRPr lang="ms-MY" sz="900" dirty="0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sp>
          <p:nvSpPr>
            <p:cNvPr id="8206" name="Text Box 13"/>
            <p:cNvSpPr txBox="1">
              <a:spLocks noChangeArrowheads="1"/>
            </p:cNvSpPr>
            <p:nvPr/>
          </p:nvSpPr>
          <p:spPr bwMode="auto">
            <a:xfrm>
              <a:off x="5257800" y="1447800"/>
              <a:ext cx="2667000" cy="213360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94615" tIns="48895" rIns="94615" bIns="48895"/>
            <a:lstStyle/>
            <a:p>
              <a:pPr marL="3175" defTabSz="1063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u="sng" dirty="0">
                  <a:latin typeface="Calibri" pitchFamily="34" charset="0"/>
                  <a:cs typeface="+mn-cs"/>
                </a:rPr>
                <a:t>Deposit Checklist </a:t>
              </a:r>
            </a:p>
            <a:p>
              <a:pPr marL="3175" defTabSz="10636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 b="1" u="sng" dirty="0">
                <a:latin typeface="Calibri" pitchFamily="34" charset="0"/>
                <a:cs typeface="+mn-cs"/>
              </a:endParaRPr>
            </a:p>
            <a:p>
              <a:pPr marL="169863" indent="-117475" defTabSz="10636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00" b="1" dirty="0">
                  <a:latin typeface="Calibri" pitchFamily="34" charset="0"/>
                  <a:cs typeface="+mn-cs"/>
                </a:rPr>
                <a:t>Project </a:t>
              </a:r>
              <a:r>
                <a:rPr lang="en-US" sz="900" b="1" i="1" dirty="0">
                  <a:latin typeface="Calibri" pitchFamily="34" charset="0"/>
                  <a:cs typeface="+mn-cs"/>
                </a:rPr>
                <a:t> </a:t>
              </a:r>
              <a:r>
                <a:rPr lang="en-US" sz="900" b="1" dirty="0">
                  <a:latin typeface="Calibri" pitchFamily="34" charset="0"/>
                  <a:cs typeface="+mn-cs"/>
                </a:rPr>
                <a:t>Implementation Schedule</a:t>
              </a:r>
            </a:p>
            <a:p>
              <a:pPr marL="169863" indent="-117475" defTabSz="10636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00" b="1" dirty="0" smtClean="0">
                  <a:latin typeface="Calibri" pitchFamily="34" charset="0"/>
                  <a:cs typeface="+mn-cs"/>
                </a:rPr>
                <a:t>Declaration complying with IWK</a:t>
              </a:r>
              <a:endParaRPr lang="en-US" sz="900" b="1" dirty="0">
                <a:latin typeface="Calibri" pitchFamily="34" charset="0"/>
                <a:cs typeface="+mn-cs"/>
              </a:endParaRPr>
            </a:p>
            <a:p>
              <a:pPr marL="169863" indent="-117475" defTabSz="10636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00" b="1" dirty="0" smtClean="0">
                  <a:latin typeface="Calibri" pitchFamily="34" charset="0"/>
                </a:rPr>
                <a:t>Declaration complying with </a:t>
              </a:r>
              <a:r>
                <a:rPr lang="en-US" sz="900" b="1" dirty="0" smtClean="0">
                  <a:latin typeface="Calibri" pitchFamily="34" charset="0"/>
                  <a:cs typeface="+mn-cs"/>
                </a:rPr>
                <a:t>JPS</a:t>
              </a:r>
              <a:endParaRPr lang="ms-MY" sz="900" b="1" dirty="0">
                <a:latin typeface="Calibri" pitchFamily="34" charset="0"/>
                <a:cs typeface="+mn-cs"/>
              </a:endParaRPr>
            </a:p>
            <a:p>
              <a:pPr marL="169863" indent="-117475" defTabSz="10636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00" b="1" dirty="0" smtClean="0">
                  <a:latin typeface="Calibri" pitchFamily="34" charset="0"/>
                </a:rPr>
                <a:t>Declaration complying with </a:t>
              </a:r>
              <a:r>
                <a:rPr lang="en-US" sz="900" b="1" dirty="0" smtClean="0">
                  <a:latin typeface="Calibri" pitchFamily="34" charset="0"/>
                  <a:cs typeface="+mn-cs"/>
                </a:rPr>
                <a:t>SKMM</a:t>
              </a:r>
              <a:endParaRPr lang="ms-MY" sz="900" b="1" dirty="0">
                <a:latin typeface="Calibri" pitchFamily="34" charset="0"/>
                <a:cs typeface="+mn-cs"/>
              </a:endParaRPr>
            </a:p>
            <a:p>
              <a:pPr marL="169863" indent="-117475" defTabSz="10636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00" b="1" dirty="0" smtClean="0">
                  <a:latin typeface="Calibri" pitchFamily="34" charset="0"/>
                </a:rPr>
                <a:t>Declaration complying with </a:t>
              </a:r>
              <a:r>
                <a:rPr lang="en-US" sz="900" b="1" dirty="0" smtClean="0">
                  <a:latin typeface="Calibri" pitchFamily="34" charset="0"/>
                  <a:cs typeface="+mn-cs"/>
                </a:rPr>
                <a:t>PPSPA </a:t>
              </a:r>
              <a:endParaRPr lang="en-US" sz="900" b="1" dirty="0">
                <a:latin typeface="Calibri" pitchFamily="34" charset="0"/>
                <a:cs typeface="+mn-cs"/>
              </a:endParaRPr>
            </a:p>
            <a:p>
              <a:pPr marL="169863" indent="-117475" defTabSz="10636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00" b="1" dirty="0">
                  <a:latin typeface="Calibri" pitchFamily="34" charset="0"/>
                  <a:cs typeface="+mn-cs"/>
                </a:rPr>
                <a:t>List of </a:t>
              </a:r>
              <a:r>
                <a:rPr lang="en-US" sz="900" b="1" dirty="0" smtClean="0">
                  <a:latin typeface="Calibri" pitchFamily="34" charset="0"/>
                  <a:cs typeface="+mn-cs"/>
                </a:rPr>
                <a:t>consultants involved in projects</a:t>
              </a:r>
            </a:p>
            <a:p>
              <a:pPr marL="169863" indent="-117475" defTabSz="10636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00" b="1" dirty="0" smtClean="0">
                  <a:latin typeface="Calibri" pitchFamily="34" charset="0"/>
                  <a:cs typeface="+mn-cs"/>
                </a:rPr>
                <a:t>Land Certificate </a:t>
              </a:r>
              <a:endParaRPr lang="en-US" sz="900" b="1" dirty="0">
                <a:latin typeface="Calibri" pitchFamily="34" charset="0"/>
                <a:cs typeface="+mn-cs"/>
              </a:endParaRPr>
            </a:p>
            <a:p>
              <a:pPr marL="169863" indent="-117475" defTabSz="10636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00" b="1" dirty="0" smtClean="0">
                  <a:latin typeface="Calibri" pitchFamily="34" charset="0"/>
                  <a:cs typeface="+mn-cs"/>
                </a:rPr>
                <a:t>infrastructure </a:t>
              </a:r>
              <a:r>
                <a:rPr lang="en-US" sz="900" b="1" dirty="0">
                  <a:latin typeface="Calibri" pitchFamily="34" charset="0"/>
                  <a:cs typeface="+mn-cs"/>
                </a:rPr>
                <a:t>fund payment by check / money order / bank </a:t>
              </a:r>
              <a:r>
                <a:rPr lang="en-US" sz="900" b="1" dirty="0" smtClean="0">
                  <a:latin typeface="Calibri" pitchFamily="34" charset="0"/>
                  <a:cs typeface="+mn-cs"/>
                </a:rPr>
                <a:t>draft</a:t>
              </a:r>
            </a:p>
            <a:p>
              <a:pPr marL="169863" indent="-117475" defTabSz="10636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00" b="1" dirty="0" smtClean="0">
                  <a:latin typeface="Calibri" pitchFamily="34" charset="0"/>
                  <a:cs typeface="+mn-cs"/>
                </a:rPr>
                <a:t>JKJ Form</a:t>
              </a:r>
            </a:p>
            <a:p>
              <a:pPr marL="169863" indent="-117475" defTabSz="10636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00" b="1" dirty="0" smtClean="0">
                  <a:latin typeface="Calibri" pitchFamily="34" charset="0"/>
                  <a:cs typeface="+mn-cs"/>
                </a:rPr>
                <a:t>B Form</a:t>
              </a:r>
            </a:p>
            <a:p>
              <a:pPr marL="169863" indent="-117475" defTabSz="10636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00" b="1" dirty="0" smtClean="0">
                  <a:latin typeface="Calibri" pitchFamily="34" charset="0"/>
                  <a:cs typeface="+mn-cs"/>
                </a:rPr>
                <a:t>B Form (Earth Work)</a:t>
              </a:r>
            </a:p>
            <a:p>
              <a:pPr marL="169863" indent="-117475" defTabSz="10636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00" b="1" dirty="0" smtClean="0">
                  <a:latin typeface="Calibri" pitchFamily="34" charset="0"/>
                  <a:cs typeface="+mn-cs"/>
                </a:rPr>
                <a:t>PDC 6</a:t>
              </a:r>
              <a:endParaRPr lang="ms-MY" sz="900" b="1" dirty="0">
                <a:latin typeface="Calibri" pitchFamily="34" charset="0"/>
                <a:cs typeface="+mn-cs"/>
              </a:endParaRPr>
            </a:p>
          </p:txBody>
        </p: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6134100" y="4586288"/>
              <a:ext cx="1211263" cy="823912"/>
            </a:xfrm>
            <a:prstGeom prst="rect">
              <a:avLst/>
            </a:prstGeom>
            <a:solidFill>
              <a:srgbClr val="99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defTabSz="653064">
                <a:buClr>
                  <a:srgbClr val="000000"/>
                </a:buClr>
                <a:buSzPct val="100000"/>
                <a:defRPr/>
              </a:pPr>
              <a:r>
                <a:rPr lang="ms-MY" sz="900" b="1" dirty="0" smtClean="0">
                  <a:solidFill>
                    <a:prstClr val="black"/>
                  </a:solidFill>
                  <a:latin typeface="Bookman Old Style" pitchFamily="18" charset="0"/>
                </a:rPr>
                <a:t>DOSH / OTHERS </a:t>
              </a:r>
              <a:r>
                <a:rPr lang="ms-MY" sz="900" b="1" dirty="0">
                  <a:solidFill>
                    <a:prstClr val="black"/>
                  </a:solidFill>
                  <a:latin typeface="Bookman Old Style" pitchFamily="18" charset="0"/>
                </a:rPr>
                <a:t>AGENCY</a:t>
              </a:r>
            </a:p>
            <a:p>
              <a:pPr algn="ctr" defTabSz="653064">
                <a:buClr>
                  <a:srgbClr val="000000"/>
                </a:buClr>
                <a:buSzPct val="100000"/>
                <a:defRPr/>
              </a:pPr>
              <a:r>
                <a:rPr lang="en-US" sz="900" dirty="0" smtClean="0">
                  <a:solidFill>
                    <a:prstClr val="black"/>
                  </a:solidFill>
                  <a:latin typeface="Bookman Old Style" pitchFamily="18" charset="0"/>
                </a:rPr>
                <a:t>Receive notification</a:t>
              </a:r>
              <a:endParaRPr lang="ms-MY" sz="900" dirty="0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5327650" y="4351338"/>
              <a:ext cx="0" cy="2444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anchor="ctr"/>
            <a:lstStyle/>
            <a:p>
              <a:endParaRPr lang="en-MY"/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>
              <a:off x="6716713" y="4349750"/>
              <a:ext cx="0" cy="2460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anchor="ctr"/>
            <a:lstStyle/>
            <a:p>
              <a:endParaRPr lang="en-MY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rot="16200000" flipH="1">
              <a:off x="3660775" y="2517775"/>
              <a:ext cx="198755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 Box 3"/>
            <p:cNvSpPr txBox="1">
              <a:spLocks noChangeArrowheads="1"/>
            </p:cNvSpPr>
            <p:nvPr/>
          </p:nvSpPr>
          <p:spPr bwMode="auto">
            <a:xfrm>
              <a:off x="4148138" y="1066800"/>
              <a:ext cx="1014412" cy="500063"/>
            </a:xfrm>
            <a:prstGeom prst="rect">
              <a:avLst/>
            </a:prstGeom>
            <a:solidFill>
              <a:srgbClr val="3399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4615" tIns="48895" rIns="94615" bIns="48895" anchor="ctr"/>
            <a:lstStyle/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ms-MY" sz="900" b="1" dirty="0">
                  <a:latin typeface="Bookman Old Style" pitchFamily="18" charset="0"/>
                  <a:cs typeface="+mn-cs"/>
                </a:rPr>
                <a:t>PSP</a:t>
              </a:r>
            </a:p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latin typeface="Bookman Old Style" pitchFamily="18" charset="0"/>
                  <a:cs typeface="+mn-cs"/>
                </a:rPr>
                <a:t>Deposit Notification</a:t>
              </a:r>
              <a:endParaRPr lang="ms-MY" sz="900" dirty="0">
                <a:latin typeface="Bookman Old Style" pitchFamily="18" charset="0"/>
                <a:cs typeface="+mn-cs"/>
              </a:endParaRPr>
            </a:p>
          </p:txBody>
        </p:sp>
        <p:sp>
          <p:nvSpPr>
            <p:cNvPr id="15380" name="TextBox 31"/>
            <p:cNvSpPr txBox="1">
              <a:spLocks noChangeArrowheads="1"/>
            </p:cNvSpPr>
            <p:nvPr/>
          </p:nvSpPr>
          <p:spPr bwMode="auto">
            <a:xfrm>
              <a:off x="4127500" y="1176338"/>
              <a:ext cx="333375" cy="204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3.1</a:t>
              </a:r>
              <a:endParaRPr lang="ms-MY" sz="900" b="1">
                <a:latin typeface="Calibri" pitchFamily="34" charset="0"/>
              </a:endParaRPr>
            </a:p>
          </p:txBody>
        </p:sp>
        <p:sp>
          <p:nvSpPr>
            <p:cNvPr id="15381" name="TextBox 32"/>
            <p:cNvSpPr txBox="1">
              <a:spLocks noChangeArrowheads="1"/>
            </p:cNvSpPr>
            <p:nvPr/>
          </p:nvSpPr>
          <p:spPr bwMode="auto">
            <a:xfrm>
              <a:off x="4151313" y="3575050"/>
              <a:ext cx="385762" cy="204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3.2</a:t>
              </a:r>
              <a:endParaRPr lang="ms-MY" sz="900" b="1">
                <a:latin typeface="Calibri" pitchFamily="34" charset="0"/>
              </a:endParaRPr>
            </a:p>
          </p:txBody>
        </p:sp>
        <p:sp>
          <p:nvSpPr>
            <p:cNvPr id="15382" name="TextBox 33"/>
            <p:cNvSpPr txBox="1">
              <a:spLocks noChangeArrowheads="1"/>
            </p:cNvSpPr>
            <p:nvPr/>
          </p:nvSpPr>
          <p:spPr bwMode="auto">
            <a:xfrm>
              <a:off x="1665288" y="4587875"/>
              <a:ext cx="485775" cy="204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3.3</a:t>
              </a:r>
              <a:endParaRPr lang="ms-MY" sz="900" b="1">
                <a:latin typeface="Calibri" pitchFamily="34" charset="0"/>
              </a:endParaRPr>
            </a:p>
          </p:txBody>
        </p:sp>
        <p:sp>
          <p:nvSpPr>
            <p:cNvPr id="15383" name="TextBox 34"/>
            <p:cNvSpPr txBox="1">
              <a:spLocks noChangeArrowheads="1"/>
            </p:cNvSpPr>
            <p:nvPr/>
          </p:nvSpPr>
          <p:spPr bwMode="auto">
            <a:xfrm>
              <a:off x="3236913" y="4587875"/>
              <a:ext cx="438150" cy="204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3.4</a:t>
              </a:r>
              <a:endParaRPr lang="ms-MY" sz="900" b="1">
                <a:latin typeface="Calibri" pitchFamily="34" charset="0"/>
              </a:endParaRPr>
            </a:p>
          </p:txBody>
        </p:sp>
        <p:sp>
          <p:nvSpPr>
            <p:cNvPr id="15384" name="TextBox 35"/>
            <p:cNvSpPr txBox="1">
              <a:spLocks noChangeArrowheads="1"/>
            </p:cNvSpPr>
            <p:nvPr/>
          </p:nvSpPr>
          <p:spPr bwMode="auto">
            <a:xfrm>
              <a:off x="4737100" y="4587875"/>
              <a:ext cx="385763" cy="204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3.5</a:t>
              </a:r>
              <a:endParaRPr lang="ms-MY" sz="900" b="1">
                <a:latin typeface="Calibri" pitchFamily="34" charset="0"/>
              </a:endParaRPr>
            </a:p>
          </p:txBody>
        </p:sp>
        <p:sp>
          <p:nvSpPr>
            <p:cNvPr id="15385" name="TextBox 36"/>
            <p:cNvSpPr txBox="1">
              <a:spLocks noChangeArrowheads="1"/>
            </p:cNvSpPr>
            <p:nvPr/>
          </p:nvSpPr>
          <p:spPr bwMode="auto">
            <a:xfrm>
              <a:off x="6094413" y="4587875"/>
              <a:ext cx="400050" cy="204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3.6</a:t>
              </a:r>
              <a:endParaRPr lang="ms-MY" sz="900" b="1">
                <a:latin typeface="Calibri" pitchFamily="34" charset="0"/>
              </a:endParaRPr>
            </a:p>
          </p:txBody>
        </p:sp>
      </p:grp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304800" y="5562600"/>
            <a:ext cx="3200400" cy="6096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94615" tIns="48895" rIns="94615" bIns="48895"/>
          <a:lstStyle/>
          <a:p>
            <a:pPr marL="114300" indent="-114300" algn="just">
              <a:defRPr/>
            </a:pPr>
            <a:endParaRPr lang="en-US" sz="900" b="1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marL="114300" indent="-114300" algn="just">
              <a:defRPr/>
            </a:pPr>
            <a:r>
              <a:rPr lang="en-US" sz="1100" b="1" u="sng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Improvements</a:t>
            </a:r>
          </a:p>
          <a:p>
            <a:pPr marL="114300" indent="-114300" algn="just">
              <a:defRPr/>
            </a:pPr>
            <a:endParaRPr lang="en-US" sz="1100" b="1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marL="114300" indent="-114300">
              <a:buFont typeface="Arial" charset="0"/>
              <a:buChar char="•"/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Reduce interaction</a:t>
            </a:r>
          </a:p>
          <a:p>
            <a:pPr algn="just">
              <a:defRPr/>
            </a:pPr>
            <a:endParaRPr lang="en-US" sz="800" b="1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algn="just">
              <a:defRPr/>
            </a:pPr>
            <a:endParaRPr lang="fi-FI" sz="8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ms-MY" sz="800" dirty="0">
              <a:latin typeface="Calibri" pitchFamily="34" charset="0"/>
              <a:cs typeface="Arial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0" y="6586538"/>
            <a:ext cx="9144000" cy="0"/>
          </a:xfrm>
          <a:prstGeom prst="line">
            <a:avLst/>
          </a:prstGeom>
          <a:ln w="76200">
            <a:solidFill>
              <a:srgbClr val="6600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-76200" y="6629400"/>
            <a:ext cx="9197975" cy="319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4278" tIns="33425" rIns="64278" bIns="33425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</a:t>
            </a:r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RESEARCH  AND TECHNICAL  LEGISLATION DIVISION, LOCAL GOVERNMENT DEPARTMENT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0" y="457200"/>
            <a:ext cx="8915400" cy="6019800"/>
            <a:chOff x="0" y="533400"/>
            <a:chExt cx="8915400" cy="6019800"/>
          </a:xfrm>
        </p:grpSpPr>
        <p:cxnSp>
          <p:nvCxnSpPr>
            <p:cNvPr id="53" name="Straight Connector 52"/>
            <p:cNvCxnSpPr/>
            <p:nvPr/>
          </p:nvCxnSpPr>
          <p:spPr>
            <a:xfrm rot="5400000">
              <a:off x="3489325" y="4970462"/>
              <a:ext cx="1641475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>
              <a:off x="2406650" y="4970462"/>
              <a:ext cx="1641475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13" name="Line 57"/>
            <p:cNvSpPr>
              <a:spLocks noChangeShapeType="1"/>
            </p:cNvSpPr>
            <p:nvPr/>
          </p:nvSpPr>
          <p:spPr bwMode="auto">
            <a:xfrm flipH="1">
              <a:off x="990600" y="3155950"/>
              <a:ext cx="0" cy="26511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65306" tIns="32653" rIns="65306" bIns="32653"/>
            <a:lstStyle/>
            <a:p>
              <a:endParaRPr lang="en-MY"/>
            </a:p>
          </p:txBody>
        </p:sp>
        <p:sp>
          <p:nvSpPr>
            <p:cNvPr id="17414" name="Text Box 58"/>
            <p:cNvSpPr txBox="1">
              <a:spLocks noChangeArrowheads="1"/>
            </p:cNvSpPr>
            <p:nvPr/>
          </p:nvSpPr>
          <p:spPr bwMode="auto">
            <a:xfrm>
              <a:off x="4930775" y="1371600"/>
              <a:ext cx="3984625" cy="60960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67574" tIns="34921" rIns="67574" bIns="34921"/>
            <a:lstStyle/>
            <a:p>
              <a:pPr marL="117475" lvl="1" indent="-117475" algn="just" defTabSz="652463">
                <a:buClr>
                  <a:srgbClr val="000000"/>
                </a:buClr>
                <a:buSzPct val="100000"/>
                <a:buFont typeface="Symbol" pitchFamily="18" charset="2"/>
                <a:buChar char="·"/>
              </a:pPr>
              <a:r>
                <a:rPr lang="fi-FI" sz="1000" b="1" dirty="0" smtClean="0">
                  <a:solidFill>
                    <a:srgbClr val="000000"/>
                  </a:solidFill>
                  <a:latin typeface="Calibri" pitchFamily="34" charset="0"/>
                </a:rPr>
                <a:t>Final </a:t>
              </a:r>
              <a:r>
                <a:rPr lang="fi-FI" sz="1000" b="1" dirty="0">
                  <a:solidFill>
                    <a:srgbClr val="000000"/>
                  </a:solidFill>
                  <a:latin typeface="Calibri" pitchFamily="34" charset="0"/>
                </a:rPr>
                <a:t>inspection I for scope </a:t>
              </a:r>
              <a:r>
                <a:rPr lang="fi-FI" sz="1000" b="1" dirty="0" smtClean="0">
                  <a:solidFill>
                    <a:srgbClr val="000000"/>
                  </a:solidFill>
                  <a:latin typeface="Calibri" pitchFamily="34" charset="0"/>
                </a:rPr>
                <a:t>PBAN, TNB, PBT / IWK</a:t>
              </a:r>
              <a:endParaRPr lang="fi-FI" sz="10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marL="117475" lvl="1" indent="-117475" algn="just" defTabSz="652463">
                <a:buClr>
                  <a:srgbClr val="000000"/>
                </a:buClr>
                <a:buSzPct val="100000"/>
                <a:buFont typeface="Symbol" pitchFamily="18" charset="2"/>
                <a:buChar char="·"/>
              </a:pPr>
              <a:r>
                <a:rPr lang="fi-FI" sz="1000" b="1" dirty="0">
                  <a:solidFill>
                    <a:srgbClr val="000000"/>
                  </a:solidFill>
                  <a:latin typeface="Calibri" pitchFamily="34" charset="0"/>
                </a:rPr>
                <a:t>Application for Communication Connection.</a:t>
              </a:r>
            </a:p>
            <a:p>
              <a:pPr marL="117475" lvl="1" indent="-117475" algn="just" defTabSz="652463">
                <a:buClr>
                  <a:srgbClr val="000000"/>
                </a:buClr>
                <a:buSzPct val="100000"/>
                <a:buFont typeface="Symbol" pitchFamily="18" charset="2"/>
                <a:buChar char="·"/>
              </a:pPr>
              <a:r>
                <a:rPr lang="fi-FI" sz="1000" b="1" dirty="0" smtClean="0">
                  <a:solidFill>
                    <a:srgbClr val="000000"/>
                  </a:solidFill>
                  <a:latin typeface="Calibri" pitchFamily="34" charset="0"/>
                </a:rPr>
                <a:t>Final </a:t>
              </a:r>
              <a:r>
                <a:rPr lang="fi-FI" sz="1000" b="1" dirty="0">
                  <a:solidFill>
                    <a:srgbClr val="000000"/>
                  </a:solidFill>
                  <a:latin typeface="Calibri" pitchFamily="34" charset="0"/>
                </a:rPr>
                <a:t>Inspection II </a:t>
              </a:r>
              <a:r>
                <a:rPr lang="fi-FI" sz="1000" b="1" dirty="0" smtClean="0">
                  <a:solidFill>
                    <a:srgbClr val="000000"/>
                  </a:solidFill>
                  <a:latin typeface="Calibri" pitchFamily="34" charset="0"/>
                </a:rPr>
                <a:t>for </a:t>
              </a:r>
              <a:r>
                <a:rPr lang="fi-FI" sz="1000" b="1" dirty="0">
                  <a:solidFill>
                    <a:srgbClr val="000000"/>
                  </a:solidFill>
                  <a:latin typeface="Calibri" pitchFamily="34" charset="0"/>
                </a:rPr>
                <a:t>JPBM, DOSH, APP (IWK/MAJAARI), PBT/JKR </a:t>
              </a:r>
              <a:endParaRPr lang="ms-MY" sz="1000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marL="117475" lvl="1" indent="-117475" algn="just" defTabSz="652463">
                <a:buClr>
                  <a:srgbClr val="000000"/>
                </a:buClr>
              </a:pPr>
              <a:endParaRPr lang="ms-MY" sz="1000" dirty="0">
                <a:latin typeface="Calibri" pitchFamily="34" charset="0"/>
              </a:endParaRPr>
            </a:p>
          </p:txBody>
        </p:sp>
        <p:sp>
          <p:nvSpPr>
            <p:cNvPr id="4160" name="Text Box 64"/>
            <p:cNvSpPr txBox="1">
              <a:spLocks noChangeArrowheads="1"/>
            </p:cNvSpPr>
            <p:nvPr/>
          </p:nvSpPr>
          <p:spPr bwMode="auto">
            <a:xfrm>
              <a:off x="304800" y="3425825"/>
              <a:ext cx="1066800" cy="1298575"/>
            </a:xfrm>
            <a:prstGeom prst="rect">
              <a:avLst/>
            </a:prstGeom>
            <a:solidFill>
              <a:srgbClr val="99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7574" tIns="34921" rIns="67574" bIns="34921"/>
            <a:lstStyle/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ms-MY" sz="800" b="1" dirty="0">
                  <a:latin typeface="Bookman Old Style" pitchFamily="18" charset="0"/>
                  <a:cs typeface="+mn-cs"/>
                </a:rPr>
                <a:t>NFP</a:t>
              </a:r>
            </a:p>
            <a:p>
              <a:pPr algn="ctr" defTabSz="653064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ms-MY" sz="800" i="1" dirty="0">
                  <a:solidFill>
                    <a:prstClr val="black"/>
                  </a:solidFill>
                  <a:latin typeface="Bookman Old Style" pitchFamily="18" charset="0"/>
                </a:rPr>
                <a:t>Communication Connection</a:t>
              </a:r>
            </a:p>
            <a:p>
              <a:pPr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800" dirty="0">
                <a:latin typeface="Bookman Old Style" pitchFamily="18" charset="0"/>
                <a:cs typeface="+mn-cs"/>
              </a:endParaRPr>
            </a:p>
          </p:txBody>
        </p:sp>
        <p:sp>
          <p:nvSpPr>
            <p:cNvPr id="4164" name="Text Box 68"/>
            <p:cNvSpPr txBox="1">
              <a:spLocks noChangeArrowheads="1"/>
            </p:cNvSpPr>
            <p:nvPr/>
          </p:nvSpPr>
          <p:spPr bwMode="auto">
            <a:xfrm>
              <a:off x="4486275" y="6062663"/>
              <a:ext cx="1073150" cy="490537"/>
            </a:xfrm>
            <a:prstGeom prst="rect">
              <a:avLst/>
            </a:prstGeom>
            <a:solidFill>
              <a:srgbClr val="3399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7574" tIns="34921" rIns="67574" bIns="34921" anchor="ctr"/>
            <a:lstStyle/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ms-MY" sz="800" b="1" dirty="0">
                  <a:latin typeface="Bookman Old Style" pitchFamily="18" charset="0"/>
                  <a:cs typeface="+mn-cs"/>
                </a:rPr>
                <a:t>PSP</a:t>
              </a:r>
            </a:p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800" b="1" dirty="0">
                  <a:latin typeface="Bookman Old Style" pitchFamily="18" charset="0"/>
                  <a:cs typeface="+mn-cs"/>
                </a:rPr>
                <a:t> </a:t>
              </a:r>
              <a:r>
                <a:rPr lang="en-US" sz="800" dirty="0" smtClean="0">
                  <a:solidFill>
                    <a:prstClr val="black"/>
                  </a:solidFill>
                  <a:latin typeface="Bookman Old Style" pitchFamily="18" charset="0"/>
                </a:rPr>
                <a:t>Receive clearance letters </a:t>
              </a:r>
              <a:r>
                <a:rPr lang="en-US" sz="800" dirty="0">
                  <a:solidFill>
                    <a:prstClr val="black"/>
                  </a:solidFill>
                  <a:latin typeface="Bookman Old Style" pitchFamily="18" charset="0"/>
                </a:rPr>
                <a:t>CCC</a:t>
              </a:r>
              <a:endParaRPr lang="ms-MY" sz="800" dirty="0">
                <a:latin typeface="Bookman Old Style" pitchFamily="18" charset="0"/>
                <a:cs typeface="+mn-cs"/>
              </a:endParaRPr>
            </a:p>
          </p:txBody>
        </p:sp>
        <p:sp>
          <p:nvSpPr>
            <p:cNvPr id="17417" name="Line 62"/>
            <p:cNvSpPr>
              <a:spLocks noChangeShapeType="1"/>
            </p:cNvSpPr>
            <p:nvPr/>
          </p:nvSpPr>
          <p:spPr bwMode="auto">
            <a:xfrm flipH="1">
              <a:off x="3276600" y="3163888"/>
              <a:ext cx="0" cy="26511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65306" tIns="32653" rIns="65306" bIns="32653"/>
            <a:lstStyle/>
            <a:p>
              <a:endParaRPr lang="en-MY"/>
            </a:p>
          </p:txBody>
        </p:sp>
        <p:sp>
          <p:nvSpPr>
            <p:cNvPr id="17418" name="Line 54"/>
            <p:cNvSpPr>
              <a:spLocks noChangeShapeType="1"/>
            </p:cNvSpPr>
            <p:nvPr/>
          </p:nvSpPr>
          <p:spPr bwMode="auto">
            <a:xfrm flipH="1">
              <a:off x="4876800" y="2590800"/>
              <a:ext cx="0" cy="47942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65306" tIns="32653" rIns="65306" bIns="32653"/>
            <a:lstStyle/>
            <a:p>
              <a:endParaRPr lang="en-MY"/>
            </a:p>
          </p:txBody>
        </p:sp>
        <p:cxnSp>
          <p:nvCxnSpPr>
            <p:cNvPr id="55" name="Straight Connector 54"/>
            <p:cNvCxnSpPr>
              <a:endCxn id="17422" idx="1"/>
            </p:cNvCxnSpPr>
            <p:nvPr/>
          </p:nvCxnSpPr>
          <p:spPr>
            <a:xfrm>
              <a:off x="2133600" y="5791200"/>
              <a:ext cx="5781675" cy="222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20" name="Line 54"/>
            <p:cNvSpPr>
              <a:spLocks noChangeShapeType="1"/>
            </p:cNvSpPr>
            <p:nvPr/>
          </p:nvSpPr>
          <p:spPr bwMode="auto">
            <a:xfrm flipH="1">
              <a:off x="5629275" y="5334000"/>
              <a:ext cx="0" cy="47942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65306" tIns="32653" rIns="65306" bIns="32653"/>
            <a:lstStyle/>
            <a:p>
              <a:endParaRPr lang="en-MY"/>
            </a:p>
          </p:txBody>
        </p:sp>
        <p:sp>
          <p:nvSpPr>
            <p:cNvPr id="17421" name="Line 54"/>
            <p:cNvSpPr>
              <a:spLocks noChangeShapeType="1"/>
            </p:cNvSpPr>
            <p:nvPr/>
          </p:nvSpPr>
          <p:spPr bwMode="auto">
            <a:xfrm flipH="1">
              <a:off x="6772275" y="5334000"/>
              <a:ext cx="0" cy="47942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65306" tIns="32653" rIns="65306" bIns="32653"/>
            <a:lstStyle/>
            <a:p>
              <a:endParaRPr lang="en-MY"/>
            </a:p>
          </p:txBody>
        </p:sp>
        <p:sp>
          <p:nvSpPr>
            <p:cNvPr id="17422" name="Line 54"/>
            <p:cNvSpPr>
              <a:spLocks noChangeShapeType="1"/>
            </p:cNvSpPr>
            <p:nvPr/>
          </p:nvSpPr>
          <p:spPr bwMode="auto">
            <a:xfrm flipH="1">
              <a:off x="7915275" y="5334000"/>
              <a:ext cx="0" cy="47942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65306" tIns="32653" rIns="65306" bIns="32653"/>
            <a:lstStyle/>
            <a:p>
              <a:endParaRPr lang="en-MY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28600" y="3375025"/>
              <a:ext cx="4787900" cy="1425575"/>
            </a:xfrm>
            <a:prstGeom prst="rect">
              <a:avLst/>
            </a:prstGeom>
            <a:noFill/>
            <a:ln w="31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5306" tIns="32653" rIns="65306" bIns="3265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/>
            </a:p>
          </p:txBody>
        </p:sp>
        <p:sp>
          <p:nvSpPr>
            <p:cNvPr id="17424" name="TextBox 97"/>
            <p:cNvSpPr txBox="1">
              <a:spLocks noChangeArrowheads="1"/>
            </p:cNvSpPr>
            <p:nvPr/>
          </p:nvSpPr>
          <p:spPr bwMode="auto">
            <a:xfrm>
              <a:off x="4114800" y="649287"/>
              <a:ext cx="366712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800" b="1" dirty="0">
                  <a:latin typeface="Calibri" pitchFamily="34" charset="0"/>
                </a:rPr>
                <a:t>5.1</a:t>
              </a:r>
              <a:endParaRPr lang="ms-MY" sz="800" b="1" dirty="0">
                <a:latin typeface="Calibri" pitchFamily="34" charset="0"/>
              </a:endParaRPr>
            </a:p>
          </p:txBody>
        </p:sp>
        <p:sp>
          <p:nvSpPr>
            <p:cNvPr id="17425" name="TextBox 99"/>
            <p:cNvSpPr txBox="1">
              <a:spLocks noChangeArrowheads="1"/>
            </p:cNvSpPr>
            <p:nvPr/>
          </p:nvSpPr>
          <p:spPr bwMode="auto">
            <a:xfrm>
              <a:off x="260350" y="3429000"/>
              <a:ext cx="425450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800" b="1">
                  <a:latin typeface="Calibri" pitchFamily="34" charset="0"/>
                </a:rPr>
                <a:t>5.3</a:t>
              </a:r>
              <a:endParaRPr lang="ms-MY" sz="800" b="1">
                <a:latin typeface="Calibri" pitchFamily="34" charset="0"/>
              </a:endParaRPr>
            </a:p>
          </p:txBody>
        </p:sp>
        <p:sp>
          <p:nvSpPr>
            <p:cNvPr id="17426" name="TextBox 100"/>
            <p:cNvSpPr txBox="1">
              <a:spLocks noChangeArrowheads="1"/>
            </p:cNvSpPr>
            <p:nvPr/>
          </p:nvSpPr>
          <p:spPr bwMode="auto">
            <a:xfrm>
              <a:off x="2058988" y="3386138"/>
              <a:ext cx="403225" cy="188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800" b="1">
                  <a:latin typeface="Calibri" pitchFamily="34" charset="0"/>
                </a:rPr>
                <a:t>5.4</a:t>
              </a:r>
              <a:endParaRPr lang="ms-MY" sz="800" b="1">
                <a:latin typeface="Calibri" pitchFamily="34" charset="0"/>
              </a:endParaRPr>
            </a:p>
          </p:txBody>
        </p:sp>
        <p:sp>
          <p:nvSpPr>
            <p:cNvPr id="17427" name="TextBox 101"/>
            <p:cNvSpPr txBox="1">
              <a:spLocks noChangeArrowheads="1"/>
            </p:cNvSpPr>
            <p:nvPr/>
          </p:nvSpPr>
          <p:spPr bwMode="auto">
            <a:xfrm>
              <a:off x="3146425" y="3389313"/>
              <a:ext cx="382588" cy="188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800" b="1">
                  <a:latin typeface="Calibri" pitchFamily="34" charset="0"/>
                </a:rPr>
                <a:t>5.5</a:t>
              </a:r>
              <a:endParaRPr lang="ms-MY" sz="800" b="1">
                <a:latin typeface="Calibri" pitchFamily="34" charset="0"/>
              </a:endParaRPr>
            </a:p>
          </p:txBody>
        </p:sp>
        <p:sp>
          <p:nvSpPr>
            <p:cNvPr id="17428" name="TextBox 106"/>
            <p:cNvSpPr txBox="1">
              <a:spLocks noChangeArrowheads="1"/>
            </p:cNvSpPr>
            <p:nvPr/>
          </p:nvSpPr>
          <p:spPr bwMode="auto">
            <a:xfrm>
              <a:off x="4452938" y="6262688"/>
              <a:ext cx="481012" cy="188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800" b="1">
                  <a:latin typeface="Calibri" pitchFamily="34" charset="0"/>
                </a:rPr>
                <a:t>5.10</a:t>
              </a:r>
              <a:endParaRPr lang="ms-MY" sz="800" b="1">
                <a:latin typeface="Calibri" pitchFamily="34" charset="0"/>
              </a:endParaRPr>
            </a:p>
          </p:txBody>
        </p:sp>
        <p:sp>
          <p:nvSpPr>
            <p:cNvPr id="4151" name="Text Box 55"/>
            <p:cNvSpPr txBox="1">
              <a:spLocks noChangeArrowheads="1"/>
            </p:cNvSpPr>
            <p:nvPr/>
          </p:nvSpPr>
          <p:spPr bwMode="auto">
            <a:xfrm>
              <a:off x="3200400" y="1904999"/>
              <a:ext cx="3352800" cy="838201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7574" tIns="34921" rIns="67574" bIns="34921" anchor="ctr"/>
            <a:lstStyle/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800" b="1" dirty="0">
                <a:latin typeface="Bookman Old Style" pitchFamily="18" charset="0"/>
                <a:cs typeface="+mn-cs"/>
              </a:endParaRPr>
            </a:p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800" b="1" dirty="0">
                <a:latin typeface="Bookman Old Style" pitchFamily="18" charset="0"/>
                <a:cs typeface="+mn-cs"/>
              </a:endParaRPr>
            </a:p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800" b="1" dirty="0">
                <a:latin typeface="Bookman Old Style" pitchFamily="18" charset="0"/>
                <a:cs typeface="+mn-cs"/>
              </a:endParaRPr>
            </a:p>
            <a:p>
              <a:pPr algn="ctr" defTabSz="653064">
                <a:buClr>
                  <a:srgbClr val="000000"/>
                </a:buClr>
                <a:buSzPct val="100000"/>
                <a:defRPr/>
              </a:pPr>
              <a:r>
                <a:rPr lang="ms-MY" sz="1100" b="1" dirty="0">
                  <a:solidFill>
                    <a:prstClr val="black"/>
                  </a:solidFill>
                  <a:latin typeface="Bookman Old Style" pitchFamily="18" charset="0"/>
                </a:rPr>
                <a:t>OSC</a:t>
              </a:r>
            </a:p>
            <a:p>
              <a:pPr algn="ctr" defTabSz="653064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1050" b="1" dirty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1050" dirty="0" smtClean="0">
                  <a:solidFill>
                    <a:prstClr val="black"/>
                  </a:solidFill>
                  <a:latin typeface="Bookman Old Style" pitchFamily="18" charset="0"/>
                </a:rPr>
                <a:t>Issue notices for final inspection</a:t>
              </a:r>
              <a:endParaRPr lang="en-US" sz="1050" dirty="0">
                <a:solidFill>
                  <a:prstClr val="black"/>
                </a:solidFill>
                <a:latin typeface="Bookman Old Style" pitchFamily="18" charset="0"/>
              </a:endParaRPr>
            </a:p>
            <a:p>
              <a:pPr algn="ctr" defTabSz="653064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1050" dirty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1050" dirty="0" smtClean="0">
                  <a:solidFill>
                    <a:prstClr val="black"/>
                  </a:solidFill>
                  <a:latin typeface="Bookman Old Style" pitchFamily="18" charset="0"/>
                </a:rPr>
                <a:t>Monitor final inspection</a:t>
              </a:r>
            </a:p>
            <a:p>
              <a:pPr algn="ctr" defTabSz="653064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1050" dirty="0" smtClean="0">
                  <a:solidFill>
                    <a:prstClr val="black"/>
                  </a:solidFill>
                  <a:latin typeface="Bookman Old Style" pitchFamily="18" charset="0"/>
                </a:rPr>
                <a:t>Flag off</a:t>
              </a:r>
              <a:endParaRPr lang="fi-FI" sz="1050" dirty="0">
                <a:solidFill>
                  <a:srgbClr val="000000"/>
                </a:solidFill>
                <a:latin typeface="Bookman Old Style" pitchFamily="18" charset="0"/>
              </a:endParaRPr>
            </a:p>
            <a:p>
              <a:pPr algn="ctr" defTabSz="653064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fi-FI" sz="1050" dirty="0">
                  <a:solidFill>
                    <a:srgbClr val="000000"/>
                  </a:solidFill>
                  <a:latin typeface="Bookman Old Style" pitchFamily="18" charset="0"/>
                </a:rPr>
                <a:t> OSC inform NFP to do connection</a:t>
              </a:r>
            </a:p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lang="fi-FI" sz="800" dirty="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lang="ms-MY" sz="800" dirty="0">
                <a:latin typeface="Bookman Old Style" pitchFamily="18" charset="0"/>
                <a:cs typeface="+mn-cs"/>
              </a:endParaRPr>
            </a:p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800" dirty="0">
                <a:latin typeface="Bookman Old Style" pitchFamily="18" charset="0"/>
                <a:cs typeface="+mn-cs"/>
              </a:endParaRPr>
            </a:p>
          </p:txBody>
        </p:sp>
        <p:sp>
          <p:nvSpPr>
            <p:cNvPr id="17430" name="TextBox 60"/>
            <p:cNvSpPr txBox="1">
              <a:spLocks noChangeArrowheads="1"/>
            </p:cNvSpPr>
            <p:nvPr/>
          </p:nvSpPr>
          <p:spPr bwMode="auto">
            <a:xfrm>
              <a:off x="3086100" y="1828800"/>
              <a:ext cx="419100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800" b="1">
                  <a:latin typeface="Calibri" pitchFamily="34" charset="0"/>
                </a:rPr>
                <a:t>5.2</a:t>
              </a:r>
              <a:endParaRPr lang="ms-MY" sz="800" b="1">
                <a:latin typeface="Calibri" pitchFamily="34" charset="0"/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rot="5400000">
              <a:off x="4535487" y="1543049"/>
              <a:ext cx="722313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34" name="Rectangle 63"/>
            <p:cNvSpPr>
              <a:spLocks noChangeArrowheads="1"/>
            </p:cNvSpPr>
            <p:nvPr/>
          </p:nvSpPr>
          <p:spPr bwMode="auto">
            <a:xfrm>
              <a:off x="685800" y="2743200"/>
              <a:ext cx="4038600" cy="26161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ms-MY" sz="1100" b="1" dirty="0">
                  <a:latin typeface="Calibri" pitchFamily="34" charset="0"/>
                </a:rPr>
                <a:t>FINAL INSPECTION </a:t>
              </a:r>
              <a:r>
                <a:rPr lang="ms-MY" sz="1100" b="1" dirty="0" smtClean="0">
                  <a:latin typeface="Calibri" pitchFamily="34" charset="0"/>
                </a:rPr>
                <a:t> I</a:t>
              </a:r>
              <a:endParaRPr lang="ms-MY" sz="1100" b="1" dirty="0">
                <a:latin typeface="Calibri" pitchFamily="34" charset="0"/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>
              <a:off x="1355725" y="4970462"/>
              <a:ext cx="1641475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 Box 56"/>
            <p:cNvSpPr txBox="1">
              <a:spLocks noChangeArrowheads="1"/>
            </p:cNvSpPr>
            <p:nvPr/>
          </p:nvSpPr>
          <p:spPr bwMode="auto">
            <a:xfrm>
              <a:off x="5064125" y="4800600"/>
              <a:ext cx="1087438" cy="747712"/>
            </a:xfrm>
            <a:prstGeom prst="rect">
              <a:avLst/>
            </a:prstGeom>
            <a:solidFill>
              <a:srgbClr val="99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7574" tIns="34921" rIns="67574" bIns="34921"/>
            <a:lstStyle/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ms-MY" sz="800" b="1" dirty="0">
                  <a:latin typeface="Bookman Old Style" pitchFamily="18" charset="0"/>
                  <a:cs typeface="+mn-cs"/>
                </a:rPr>
                <a:t>JBPM </a:t>
              </a:r>
              <a:endParaRPr lang="ms-MY" sz="800" dirty="0">
                <a:latin typeface="Bookman Old Style" pitchFamily="18" charset="0"/>
                <a:cs typeface="+mn-cs"/>
              </a:endParaRPr>
            </a:p>
            <a:p>
              <a:pPr marL="63500" indent="-55563" algn="ctr" defTabSz="653064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US" sz="800" dirty="0">
                  <a:latin typeface="Bookman Old Style" pitchFamily="18" charset="0"/>
                  <a:cs typeface="+mn-cs"/>
                </a:rPr>
                <a:t> Final Connection</a:t>
              </a:r>
            </a:p>
            <a:p>
              <a:pPr marL="63500" indent="-55563" algn="ctr" defTabSz="653064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US" sz="800" dirty="0">
                  <a:latin typeface="Bookman Old Style" pitchFamily="18" charset="0"/>
                  <a:cs typeface="+mn-cs"/>
                </a:rPr>
                <a:t>Clearance letter CCC</a:t>
              </a:r>
            </a:p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800" dirty="0">
                <a:latin typeface="Bookman Old Style" pitchFamily="18" charset="0"/>
                <a:cs typeface="+mn-cs"/>
              </a:endParaRPr>
            </a:p>
            <a:p>
              <a:pPr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800" dirty="0">
                <a:latin typeface="Bookman Old Style" pitchFamily="18" charset="0"/>
                <a:cs typeface="+mn-cs"/>
              </a:endParaRPr>
            </a:p>
          </p:txBody>
        </p:sp>
        <p:sp>
          <p:nvSpPr>
            <p:cNvPr id="50" name="Text Box 56"/>
            <p:cNvSpPr txBox="1">
              <a:spLocks noChangeArrowheads="1"/>
            </p:cNvSpPr>
            <p:nvPr/>
          </p:nvSpPr>
          <p:spPr bwMode="auto">
            <a:xfrm>
              <a:off x="6261100" y="4800600"/>
              <a:ext cx="1087438" cy="747712"/>
            </a:xfrm>
            <a:prstGeom prst="rect">
              <a:avLst/>
            </a:prstGeom>
            <a:solidFill>
              <a:srgbClr val="99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7574" tIns="34921" rIns="67574" bIns="34921"/>
            <a:lstStyle/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ms-MY" sz="800" b="1" dirty="0">
                  <a:latin typeface="Bookman Old Style" pitchFamily="18" charset="0"/>
                  <a:cs typeface="+mn-cs"/>
                </a:rPr>
                <a:t>DOSH </a:t>
              </a:r>
              <a:endParaRPr lang="ms-MY" sz="800" dirty="0">
                <a:latin typeface="Bookman Old Style" pitchFamily="18" charset="0"/>
                <a:cs typeface="+mn-cs"/>
              </a:endParaRPr>
            </a:p>
            <a:p>
              <a:pPr marL="63500" indent="-55563" algn="ctr" defTabSz="653064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US" sz="800" dirty="0">
                  <a:latin typeface="Bookman Old Style" pitchFamily="18" charset="0"/>
                  <a:cs typeface="+mn-cs"/>
                </a:rPr>
                <a:t> Final Connection</a:t>
              </a:r>
            </a:p>
            <a:p>
              <a:pPr marL="63500" indent="-55563" algn="ctr" defTabSz="653064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US" sz="800" dirty="0">
                  <a:latin typeface="Bookman Old Style" pitchFamily="18" charset="0"/>
                  <a:cs typeface="+mn-cs"/>
                </a:rPr>
                <a:t>Clearance letter CCC</a:t>
              </a:r>
              <a:endParaRPr lang="ms-MY" sz="800" dirty="0">
                <a:latin typeface="Bookman Old Style" pitchFamily="18" charset="0"/>
                <a:cs typeface="+mn-cs"/>
              </a:endParaRPr>
            </a:p>
            <a:p>
              <a:pPr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800" dirty="0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" name="Text Box 56"/>
            <p:cNvSpPr txBox="1">
              <a:spLocks noChangeArrowheads="1"/>
            </p:cNvSpPr>
            <p:nvPr/>
          </p:nvSpPr>
          <p:spPr bwMode="auto">
            <a:xfrm>
              <a:off x="7458075" y="4800600"/>
              <a:ext cx="1089025" cy="762000"/>
            </a:xfrm>
            <a:prstGeom prst="rect">
              <a:avLst/>
            </a:prstGeom>
            <a:solidFill>
              <a:srgbClr val="99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7574" tIns="34921" rIns="67574" bIns="34921"/>
            <a:lstStyle/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ms-MY" sz="800" b="1" dirty="0">
                  <a:latin typeface="Bookman Old Style" pitchFamily="18" charset="0"/>
                  <a:cs typeface="+mn-cs"/>
                </a:rPr>
                <a:t>APP (IWK/MAJAARI)</a:t>
              </a:r>
              <a:endParaRPr lang="ms-MY" sz="800" dirty="0">
                <a:latin typeface="Bookman Old Style" pitchFamily="18" charset="0"/>
                <a:cs typeface="+mn-cs"/>
              </a:endParaRPr>
            </a:p>
            <a:p>
              <a:pPr marL="63500" indent="-55563" algn="ctr" defTabSz="653064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US" sz="800" dirty="0">
                  <a:latin typeface="Bookman Old Style" pitchFamily="18" charset="0"/>
                  <a:cs typeface="+mn-cs"/>
                </a:rPr>
                <a:t> Final Connection</a:t>
              </a:r>
            </a:p>
            <a:p>
              <a:pPr marL="63500" indent="-55563" algn="ctr" defTabSz="653064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US" sz="800" dirty="0">
                  <a:latin typeface="Bookman Old Style" pitchFamily="18" charset="0"/>
                  <a:cs typeface="+mn-cs"/>
                </a:rPr>
                <a:t>Clearance letter CCC</a:t>
              </a:r>
            </a:p>
            <a:p>
              <a:pPr marL="63500" indent="-55563"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800" dirty="0">
                <a:latin typeface="Bookman Old Style" pitchFamily="18" charset="0"/>
                <a:cs typeface="+mn-cs"/>
              </a:endParaRPr>
            </a:p>
            <a:p>
              <a:pPr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800" dirty="0">
                <a:latin typeface="Bookman Old Style" pitchFamily="18" charset="0"/>
                <a:cs typeface="+mn-cs"/>
              </a:endParaRPr>
            </a:p>
          </p:txBody>
        </p:sp>
        <p:sp>
          <p:nvSpPr>
            <p:cNvPr id="52" name="Text Box 56"/>
            <p:cNvSpPr txBox="1">
              <a:spLocks noChangeArrowheads="1"/>
            </p:cNvSpPr>
            <p:nvPr/>
          </p:nvSpPr>
          <p:spPr bwMode="auto">
            <a:xfrm>
              <a:off x="3886200" y="3429000"/>
              <a:ext cx="1120775" cy="1295400"/>
            </a:xfrm>
            <a:prstGeom prst="rect">
              <a:avLst/>
            </a:prstGeom>
            <a:solidFill>
              <a:srgbClr val="99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7574" tIns="34921" rIns="67574" bIns="34921"/>
            <a:lstStyle/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ms-MY" sz="800" b="1" dirty="0">
                  <a:latin typeface="Bookman Old Style" pitchFamily="18" charset="0"/>
                  <a:cs typeface="+mn-cs"/>
                </a:rPr>
                <a:t>PBT / JKR </a:t>
              </a:r>
              <a:endParaRPr lang="ms-MY" sz="800" dirty="0">
                <a:latin typeface="Bookman Old Style" pitchFamily="18" charset="0"/>
                <a:cs typeface="+mn-cs"/>
              </a:endParaRPr>
            </a:p>
            <a:p>
              <a:pPr marL="63500" indent="-55563" algn="ctr" defTabSz="653064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US" sz="800" dirty="0">
                  <a:latin typeface="Bookman Old Style" pitchFamily="18" charset="0"/>
                  <a:cs typeface="+mn-cs"/>
                </a:rPr>
                <a:t> Final Connection</a:t>
              </a:r>
            </a:p>
            <a:p>
              <a:pPr marL="63500" indent="-55563" algn="ctr" defTabSz="653064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US" sz="800" dirty="0">
                  <a:latin typeface="Bookman Old Style" pitchFamily="18" charset="0"/>
                  <a:cs typeface="+mn-cs"/>
                </a:rPr>
                <a:t>Clearance letter CCC</a:t>
              </a:r>
            </a:p>
            <a:p>
              <a:pPr marL="63500" indent="-55563"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800" dirty="0">
                <a:latin typeface="Bookman Old Style" pitchFamily="18" charset="0"/>
                <a:cs typeface="+mn-cs"/>
              </a:endParaRPr>
            </a:p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800" dirty="0">
                <a:latin typeface="Bookman Old Style" pitchFamily="18" charset="0"/>
                <a:cs typeface="+mn-cs"/>
              </a:endParaRPr>
            </a:p>
            <a:p>
              <a:pPr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800" dirty="0">
                <a:latin typeface="Bookman Old Style" pitchFamily="18" charset="0"/>
                <a:cs typeface="+mn-cs"/>
              </a:endParaRPr>
            </a:p>
          </p:txBody>
        </p:sp>
        <p:sp>
          <p:nvSpPr>
            <p:cNvPr id="17441" name="TextBox 102"/>
            <p:cNvSpPr txBox="1">
              <a:spLocks noChangeArrowheads="1"/>
            </p:cNvSpPr>
            <p:nvPr/>
          </p:nvSpPr>
          <p:spPr bwMode="auto">
            <a:xfrm>
              <a:off x="5010150" y="4800600"/>
              <a:ext cx="382588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800" b="1" dirty="0">
                  <a:latin typeface="Calibri" pitchFamily="34" charset="0"/>
                </a:rPr>
                <a:t>5.7</a:t>
              </a:r>
              <a:endParaRPr lang="ms-MY" sz="800" b="1" dirty="0">
                <a:latin typeface="Calibri" pitchFamily="34" charset="0"/>
              </a:endParaRPr>
            </a:p>
          </p:txBody>
        </p:sp>
        <p:sp>
          <p:nvSpPr>
            <p:cNvPr id="17442" name="TextBox 103"/>
            <p:cNvSpPr txBox="1">
              <a:spLocks noChangeArrowheads="1"/>
            </p:cNvSpPr>
            <p:nvPr/>
          </p:nvSpPr>
          <p:spPr bwMode="auto">
            <a:xfrm>
              <a:off x="6207125" y="4800600"/>
              <a:ext cx="328613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800" b="1" dirty="0">
                  <a:latin typeface="Calibri" pitchFamily="34" charset="0"/>
                </a:rPr>
                <a:t>5.8</a:t>
              </a:r>
              <a:endParaRPr lang="ms-MY" sz="800" b="1" dirty="0">
                <a:latin typeface="Calibri" pitchFamily="34" charset="0"/>
              </a:endParaRPr>
            </a:p>
          </p:txBody>
        </p:sp>
        <p:sp>
          <p:nvSpPr>
            <p:cNvPr id="17443" name="TextBox 104"/>
            <p:cNvSpPr txBox="1">
              <a:spLocks noChangeArrowheads="1"/>
            </p:cNvSpPr>
            <p:nvPr/>
          </p:nvSpPr>
          <p:spPr bwMode="auto">
            <a:xfrm>
              <a:off x="7475537" y="4800600"/>
              <a:ext cx="373063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800" b="1" dirty="0">
                  <a:latin typeface="Calibri" pitchFamily="34" charset="0"/>
                </a:rPr>
                <a:t>5.9</a:t>
              </a:r>
              <a:endParaRPr lang="ms-MY" sz="800" b="1" dirty="0">
                <a:latin typeface="Calibri" pitchFamily="34" charset="0"/>
              </a:endParaRPr>
            </a:p>
          </p:txBody>
        </p:sp>
        <p:sp>
          <p:nvSpPr>
            <p:cNvPr id="17444" name="TextBox 105"/>
            <p:cNvSpPr txBox="1">
              <a:spLocks noChangeArrowheads="1"/>
            </p:cNvSpPr>
            <p:nvPr/>
          </p:nvSpPr>
          <p:spPr bwMode="auto">
            <a:xfrm>
              <a:off x="3894138" y="3408363"/>
              <a:ext cx="373062" cy="188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800" b="1">
                  <a:latin typeface="Calibri" pitchFamily="34" charset="0"/>
                </a:rPr>
                <a:t>5.6</a:t>
              </a:r>
              <a:endParaRPr lang="ms-MY" sz="800" b="1">
                <a:latin typeface="Calibri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029200" y="4648200"/>
              <a:ext cx="3644900" cy="990600"/>
            </a:xfrm>
            <a:prstGeom prst="rect">
              <a:avLst/>
            </a:prstGeom>
            <a:noFill/>
            <a:ln w="31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5306" tIns="32653" rIns="65306" bIns="3265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/>
            </a:p>
          </p:txBody>
        </p:sp>
        <p:cxnSp>
          <p:nvCxnSpPr>
            <p:cNvPr id="104" name="Straight Connector 103"/>
            <p:cNvCxnSpPr/>
            <p:nvPr/>
          </p:nvCxnSpPr>
          <p:spPr>
            <a:xfrm rot="5400000">
              <a:off x="4686302" y="3924300"/>
              <a:ext cx="1752597" cy="1588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5898356" y="3925094"/>
              <a:ext cx="1760538" cy="635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H="1">
              <a:off x="7054850" y="3917950"/>
              <a:ext cx="1760538" cy="20638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52" name="Text Box 56"/>
            <p:cNvSpPr txBox="1">
              <a:spLocks noChangeArrowheads="1"/>
            </p:cNvSpPr>
            <p:nvPr/>
          </p:nvSpPr>
          <p:spPr bwMode="auto">
            <a:xfrm>
              <a:off x="1447800" y="3429000"/>
              <a:ext cx="1136650" cy="1295400"/>
            </a:xfrm>
            <a:prstGeom prst="rect">
              <a:avLst/>
            </a:prstGeom>
            <a:solidFill>
              <a:srgbClr val="99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7574" tIns="34921" rIns="67574" bIns="34921"/>
            <a:lstStyle/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ms-MY" sz="800" b="1" dirty="0">
                  <a:latin typeface="Bookman Old Style" pitchFamily="18" charset="0"/>
                  <a:cs typeface="+mn-cs"/>
                </a:rPr>
                <a:t>PBAN</a:t>
              </a:r>
              <a:endParaRPr lang="en-US" sz="800" dirty="0">
                <a:latin typeface="Bookman Old Style" pitchFamily="18" charset="0"/>
                <a:cs typeface="+mn-cs"/>
              </a:endParaRPr>
            </a:p>
            <a:p>
              <a:pPr marL="58738" indent="-57150" algn="ctr" defTabSz="653064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US" sz="800" dirty="0">
                  <a:latin typeface="Bookman Old Style" pitchFamily="18" charset="0"/>
                  <a:cs typeface="+mn-cs"/>
                </a:rPr>
                <a:t>Final Inspection</a:t>
              </a:r>
            </a:p>
            <a:p>
              <a:pPr marL="58738" indent="-57150" algn="ctr" defTabSz="653064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US" sz="800" dirty="0">
                  <a:latin typeface="Bookman Old Style" pitchFamily="18" charset="0"/>
                  <a:cs typeface="+mn-cs"/>
                </a:rPr>
                <a:t>Utility Connection</a:t>
              </a:r>
            </a:p>
            <a:p>
              <a:pPr marL="58738" indent="-57150" algn="ctr" defTabSz="653064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US" sz="800" dirty="0">
                  <a:latin typeface="Bookman Old Style" pitchFamily="18" charset="0"/>
                  <a:cs typeface="+mn-cs"/>
                </a:rPr>
                <a:t>Report Submission </a:t>
              </a:r>
            </a:p>
            <a:p>
              <a:pPr marL="58738" indent="-57150" algn="ctr" defTabSz="653064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US" sz="800" dirty="0">
                  <a:latin typeface="Bookman Old Style" pitchFamily="18" charset="0"/>
                  <a:cs typeface="+mn-cs"/>
                </a:rPr>
                <a:t>Meter connection &amp; Clearance letter CCC</a:t>
              </a:r>
              <a:endParaRPr lang="ms-MY" sz="800" dirty="0">
                <a:latin typeface="Bookman Old Style" pitchFamily="18" charset="0"/>
                <a:cs typeface="+mn-cs"/>
              </a:endParaRPr>
            </a:p>
            <a:p>
              <a:pPr marL="58738" indent="-57150"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latin typeface="Bookman Old Style" pitchFamily="18" charset="0"/>
                <a:cs typeface="+mn-cs"/>
              </a:endParaRPr>
            </a:p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lang="ms-MY" sz="800" dirty="0">
                <a:latin typeface="Bookman Old Style" pitchFamily="18" charset="0"/>
                <a:cs typeface="+mn-cs"/>
              </a:endParaRPr>
            </a:p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800" dirty="0">
                <a:latin typeface="Bookman Old Style" pitchFamily="18" charset="0"/>
                <a:cs typeface="+mn-cs"/>
              </a:endParaRPr>
            </a:p>
            <a:p>
              <a:pPr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800" dirty="0">
                <a:latin typeface="Bookman Old Style" pitchFamily="18" charset="0"/>
                <a:cs typeface="+mn-cs"/>
              </a:endParaRPr>
            </a:p>
          </p:txBody>
        </p:sp>
        <p:sp>
          <p:nvSpPr>
            <p:cNvPr id="42" name="Text Box 56"/>
            <p:cNvSpPr txBox="1">
              <a:spLocks noChangeArrowheads="1"/>
            </p:cNvSpPr>
            <p:nvPr/>
          </p:nvSpPr>
          <p:spPr bwMode="auto">
            <a:xfrm>
              <a:off x="2667000" y="3429001"/>
              <a:ext cx="1143000" cy="1295400"/>
            </a:xfrm>
            <a:prstGeom prst="rect">
              <a:avLst/>
            </a:prstGeom>
            <a:solidFill>
              <a:srgbClr val="99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7574" tIns="34921" rIns="67574" bIns="34921"/>
            <a:lstStyle/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ms-MY" sz="800" b="1" dirty="0">
                  <a:latin typeface="Bookman Old Style" pitchFamily="18" charset="0"/>
                  <a:cs typeface="+mn-cs"/>
                </a:rPr>
                <a:t>TNB </a:t>
              </a:r>
              <a:endParaRPr lang="ms-MY" sz="800" dirty="0">
                <a:latin typeface="Bookman Old Style" pitchFamily="18" charset="0"/>
                <a:cs typeface="+mn-cs"/>
              </a:endParaRPr>
            </a:p>
            <a:p>
              <a:pPr marL="107950" indent="-107950" algn="ctr" defTabSz="653064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US" sz="800" dirty="0">
                  <a:latin typeface="Bookman Old Style" pitchFamily="18" charset="0"/>
                  <a:cs typeface="+mn-cs"/>
                </a:rPr>
                <a:t> Final Inspection</a:t>
              </a:r>
            </a:p>
            <a:p>
              <a:pPr marL="58738" indent="-57150" algn="ctr" defTabSz="653064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US" sz="800" dirty="0" smtClean="0">
                  <a:latin typeface="Bookman Old Style" pitchFamily="18" charset="0"/>
                  <a:cs typeface="+mn-cs"/>
                </a:rPr>
                <a:t>Electrical</a:t>
              </a:r>
            </a:p>
            <a:p>
              <a:pPr marL="58738" indent="-57150" algn="ctr" defTabSz="653064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US" sz="800" dirty="0" smtClean="0">
                  <a:latin typeface="Bookman Old Style" pitchFamily="18" charset="0"/>
                  <a:cs typeface="+mn-cs"/>
                </a:rPr>
                <a:t>Connection</a:t>
              </a:r>
              <a:endParaRPr lang="en-US" sz="800" dirty="0">
                <a:latin typeface="Bookman Old Style" pitchFamily="18" charset="0"/>
                <a:cs typeface="+mn-cs"/>
              </a:endParaRPr>
            </a:p>
            <a:p>
              <a:pPr marL="107950" indent="-107950" algn="ctr" defTabSz="653064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US" sz="800" dirty="0">
                  <a:latin typeface="Bookman Old Style" pitchFamily="18" charset="0"/>
                  <a:cs typeface="+mn-cs"/>
                </a:rPr>
                <a:t>Clearance letter CCC</a:t>
              </a:r>
            </a:p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800" dirty="0">
                <a:latin typeface="Bookman Old Style" pitchFamily="18" charset="0"/>
                <a:cs typeface="+mn-cs"/>
              </a:endParaRPr>
            </a:p>
            <a:p>
              <a:pPr algn="ctr"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800" dirty="0">
                <a:latin typeface="Bookman Old Style" pitchFamily="18" charset="0"/>
                <a:cs typeface="+mn-cs"/>
              </a:endParaRPr>
            </a:p>
            <a:p>
              <a:pPr defTabSz="6530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800" dirty="0">
                <a:latin typeface="Bookman Old Style" pitchFamily="18" charset="0"/>
                <a:cs typeface="+mn-cs"/>
              </a:endParaRPr>
            </a:p>
          </p:txBody>
        </p:sp>
        <p:sp>
          <p:nvSpPr>
            <p:cNvPr id="17452" name="Line 62"/>
            <p:cNvSpPr>
              <a:spLocks noChangeShapeType="1"/>
            </p:cNvSpPr>
            <p:nvPr/>
          </p:nvSpPr>
          <p:spPr bwMode="auto">
            <a:xfrm flipH="1">
              <a:off x="5045075" y="5791200"/>
              <a:ext cx="0" cy="26511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65306" tIns="32653" rIns="65306" bIns="32653"/>
            <a:lstStyle/>
            <a:p>
              <a:endParaRPr lang="en-MY"/>
            </a:p>
          </p:txBody>
        </p:sp>
        <p:sp>
          <p:nvSpPr>
            <p:cNvPr id="17453" name="Line 62"/>
            <p:cNvSpPr>
              <a:spLocks noChangeShapeType="1"/>
            </p:cNvSpPr>
            <p:nvPr/>
          </p:nvSpPr>
          <p:spPr bwMode="auto">
            <a:xfrm flipH="1">
              <a:off x="4341813" y="3163888"/>
              <a:ext cx="0" cy="26511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65306" tIns="32653" rIns="65306" bIns="32653"/>
            <a:lstStyle/>
            <a:p>
              <a:endParaRPr lang="en-MY"/>
            </a:p>
          </p:txBody>
        </p:sp>
        <p:sp>
          <p:nvSpPr>
            <p:cNvPr id="17454" name="TextBox 99"/>
            <p:cNvSpPr txBox="1">
              <a:spLocks noChangeArrowheads="1"/>
            </p:cNvSpPr>
            <p:nvPr/>
          </p:nvSpPr>
          <p:spPr bwMode="auto">
            <a:xfrm>
              <a:off x="1447800" y="3408363"/>
              <a:ext cx="425450" cy="188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800" b="1">
                  <a:latin typeface="Calibri" pitchFamily="34" charset="0"/>
                </a:rPr>
                <a:t>5.4</a:t>
              </a:r>
              <a:endParaRPr lang="ms-MY" sz="800" b="1">
                <a:latin typeface="Calibri" pitchFamily="34" charset="0"/>
              </a:endParaRPr>
            </a:p>
          </p:txBody>
        </p:sp>
        <p:sp>
          <p:nvSpPr>
            <p:cNvPr id="17455" name="TextBox 99"/>
            <p:cNvSpPr txBox="1">
              <a:spLocks noChangeArrowheads="1"/>
            </p:cNvSpPr>
            <p:nvPr/>
          </p:nvSpPr>
          <p:spPr bwMode="auto">
            <a:xfrm>
              <a:off x="2622550" y="3429000"/>
              <a:ext cx="425450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5306" tIns="32653" rIns="65306" bIns="32653">
              <a:spAutoFit/>
            </a:bodyPr>
            <a:lstStyle/>
            <a:p>
              <a:r>
                <a:rPr lang="en-US" sz="800" b="1" dirty="0">
                  <a:latin typeface="Calibri" pitchFamily="34" charset="0"/>
                </a:rPr>
                <a:t>5.5</a:t>
              </a:r>
              <a:endParaRPr lang="ms-MY" sz="800" b="1" dirty="0">
                <a:latin typeface="Calibri" pitchFamily="34" charset="0"/>
              </a:endParaRPr>
            </a:p>
          </p:txBody>
        </p:sp>
        <p:sp>
          <p:nvSpPr>
            <p:cNvPr id="73" name="Text Box 47"/>
            <p:cNvSpPr txBox="1">
              <a:spLocks noChangeArrowheads="1"/>
            </p:cNvSpPr>
            <p:nvPr/>
          </p:nvSpPr>
          <p:spPr bwMode="auto">
            <a:xfrm>
              <a:off x="0" y="533400"/>
              <a:ext cx="3200400" cy="76200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94615" tIns="48895" rIns="94615" bIns="48895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sz="950" b="1" dirty="0" smtClean="0">
                  <a:solidFill>
                    <a:srgbClr val="000000"/>
                  </a:solidFill>
                  <a:latin typeface="Calibri" pitchFamily="34" charset="0"/>
                  <a:cs typeface="+mn-cs"/>
                </a:rPr>
                <a:t>Note </a:t>
              </a:r>
              <a:r>
                <a:rPr lang="fi-FI" sz="950" b="1" dirty="0">
                  <a:solidFill>
                    <a:srgbClr val="000000"/>
                  </a:solidFill>
                  <a:latin typeface="Calibri" pitchFamily="34" charset="0"/>
                  <a:cs typeface="+mn-cs"/>
                </a:rPr>
                <a:t>: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sz="400" b="1" dirty="0">
                <a:solidFill>
                  <a:srgbClr val="000000"/>
                </a:solidFill>
                <a:latin typeface="Calibri" pitchFamily="34" charset="0"/>
                <a:cs typeface="+mn-cs"/>
              </a:endParaRPr>
            </a:p>
            <a:p>
              <a:pPr marL="233363" indent="-180975" algn="just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50" b="1" dirty="0" smtClean="0">
                  <a:solidFill>
                    <a:srgbClr val="000000"/>
                  </a:solidFill>
                  <a:latin typeface="Calibri" pitchFamily="34" charset="0"/>
                  <a:cs typeface="+mn-cs"/>
                </a:rPr>
                <a:t>Substation to be handed over to TNB once completed</a:t>
              </a:r>
              <a:endParaRPr lang="fi-FI" sz="900" b="1" dirty="0">
                <a:solidFill>
                  <a:srgbClr val="000000"/>
                </a:solidFill>
                <a:latin typeface="Calibri" pitchFamily="34" charset="0"/>
                <a:cs typeface="+mn-cs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sz="900" b="1" dirty="0">
                <a:solidFill>
                  <a:srgbClr val="000000"/>
                </a:solidFill>
                <a:latin typeface="Calibri" pitchFamily="34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s-MY" sz="900" dirty="0">
                <a:latin typeface="Calibri" pitchFamily="34" charset="0"/>
                <a:cs typeface="+mn-cs"/>
              </a:endParaRPr>
            </a:p>
          </p:txBody>
        </p:sp>
        <p:cxnSp>
          <p:nvCxnSpPr>
            <p:cNvPr id="17457" name="Straight Connector 84"/>
            <p:cNvCxnSpPr>
              <a:cxnSpLocks noChangeShapeType="1"/>
            </p:cNvCxnSpPr>
            <p:nvPr/>
          </p:nvCxnSpPr>
          <p:spPr bwMode="auto">
            <a:xfrm>
              <a:off x="990600" y="3048000"/>
              <a:ext cx="69342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458" name="Straight Connector 107"/>
            <p:cNvCxnSpPr>
              <a:cxnSpLocks noChangeShapeType="1"/>
            </p:cNvCxnSpPr>
            <p:nvPr/>
          </p:nvCxnSpPr>
          <p:spPr bwMode="auto">
            <a:xfrm rot="5400000">
              <a:off x="838994" y="3199606"/>
              <a:ext cx="304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460" name="Line 62"/>
            <p:cNvSpPr>
              <a:spLocks noChangeShapeType="1"/>
            </p:cNvSpPr>
            <p:nvPr/>
          </p:nvSpPr>
          <p:spPr bwMode="auto">
            <a:xfrm flipH="1">
              <a:off x="1981200" y="3163888"/>
              <a:ext cx="0" cy="26511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65306" tIns="32653" rIns="65306" bIns="32653"/>
            <a:lstStyle/>
            <a:p>
              <a:endParaRPr lang="en-MY"/>
            </a:p>
          </p:txBody>
        </p:sp>
        <p:cxnSp>
          <p:nvCxnSpPr>
            <p:cNvPr id="17461" name="Straight Connector 111"/>
            <p:cNvCxnSpPr>
              <a:cxnSpLocks noChangeShapeType="1"/>
            </p:cNvCxnSpPr>
            <p:nvPr/>
          </p:nvCxnSpPr>
          <p:spPr bwMode="auto">
            <a:xfrm rot="5400000">
              <a:off x="3124994" y="3199606"/>
              <a:ext cx="304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462" name="Straight Connector 112"/>
            <p:cNvCxnSpPr>
              <a:cxnSpLocks noChangeShapeType="1"/>
            </p:cNvCxnSpPr>
            <p:nvPr/>
          </p:nvCxnSpPr>
          <p:spPr bwMode="auto">
            <a:xfrm rot="5400000">
              <a:off x="4191794" y="3199606"/>
              <a:ext cx="304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463" name="Straight Connector 115"/>
            <p:cNvCxnSpPr>
              <a:cxnSpLocks noChangeShapeType="1"/>
            </p:cNvCxnSpPr>
            <p:nvPr/>
          </p:nvCxnSpPr>
          <p:spPr bwMode="auto">
            <a:xfrm rot="5400000">
              <a:off x="4801394" y="3885406"/>
              <a:ext cx="1524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449" name="Rectangle 64"/>
            <p:cNvSpPr>
              <a:spLocks noChangeArrowheads="1"/>
            </p:cNvSpPr>
            <p:nvPr/>
          </p:nvSpPr>
          <p:spPr bwMode="auto">
            <a:xfrm>
              <a:off x="5194300" y="4267200"/>
              <a:ext cx="3159125" cy="26161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ms-MY" sz="1100" b="1" dirty="0">
                  <a:latin typeface="Calibri" pitchFamily="34" charset="0"/>
                </a:rPr>
                <a:t>FINAL INSPECTION </a:t>
              </a:r>
              <a:r>
                <a:rPr lang="ms-MY" sz="1100" b="1" dirty="0" smtClean="0">
                  <a:latin typeface="Calibri" pitchFamily="34" charset="0"/>
                </a:rPr>
                <a:t>II</a:t>
              </a:r>
              <a:endParaRPr lang="ms-MY" sz="1100" b="1" dirty="0">
                <a:latin typeface="Calibri" pitchFamily="34" charset="0"/>
              </a:endParaRPr>
            </a:p>
          </p:txBody>
        </p:sp>
        <p:sp>
          <p:nvSpPr>
            <p:cNvPr id="4149" name="Text Box 53"/>
            <p:cNvSpPr txBox="1">
              <a:spLocks noChangeArrowheads="1"/>
            </p:cNvSpPr>
            <p:nvPr/>
          </p:nvSpPr>
          <p:spPr bwMode="auto">
            <a:xfrm>
              <a:off x="4114800" y="611187"/>
              <a:ext cx="1600199" cy="760413"/>
            </a:xfrm>
            <a:prstGeom prst="rect">
              <a:avLst/>
            </a:prstGeom>
            <a:solidFill>
              <a:srgbClr val="3399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7574" tIns="34921" rIns="67574" bIns="34921" anchor="ctr"/>
            <a:lstStyle/>
            <a:p>
              <a:pPr algn="ctr" defTabSz="653064">
                <a:buClr>
                  <a:srgbClr val="000000"/>
                </a:buClr>
                <a:buSzPct val="100000"/>
                <a:defRPr/>
              </a:pPr>
              <a:r>
                <a:rPr lang="ms-MY" sz="1100" b="1" dirty="0">
                  <a:solidFill>
                    <a:prstClr val="black"/>
                  </a:solidFill>
                  <a:latin typeface="Bookman Old Style" pitchFamily="18" charset="0"/>
                </a:rPr>
                <a:t>PSP</a:t>
              </a:r>
            </a:p>
            <a:p>
              <a:pPr algn="ctr" defTabSz="653064"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prstClr val="black"/>
                  </a:solidFill>
                  <a:latin typeface="Bookman Old Style" pitchFamily="18" charset="0"/>
                </a:rPr>
                <a:t> Submit </a:t>
              </a:r>
              <a:r>
                <a:rPr lang="en-US" sz="1000" dirty="0" smtClean="0">
                  <a:solidFill>
                    <a:prstClr val="black"/>
                  </a:solidFill>
                  <a:latin typeface="Bookman Old Style" pitchFamily="18" charset="0"/>
                </a:rPr>
                <a:t>request for inspection with testing and commissioning report</a:t>
              </a:r>
              <a:endParaRPr lang="ms-MY" sz="1000" dirty="0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</p:grpSp>
      <p:sp>
        <p:nvSpPr>
          <p:cNvPr id="54" name="AutoShape 8"/>
          <p:cNvSpPr>
            <a:spLocks noChangeArrowheads="1"/>
          </p:cNvSpPr>
          <p:nvPr/>
        </p:nvSpPr>
        <p:spPr bwMode="auto">
          <a:xfrm>
            <a:off x="1676400" y="53975"/>
            <a:ext cx="7391400" cy="436563"/>
          </a:xfrm>
          <a:prstGeom prst="roundRect">
            <a:avLst>
              <a:gd name="adj" fmla="val 694"/>
            </a:avLst>
          </a:prstGeom>
          <a:solidFill>
            <a:srgbClr val="993366"/>
          </a:solidFill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wrap="none" lIns="65306" tIns="32653" rIns="65306" bIns="3265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1100" b="1" dirty="0" smtClean="0">
                <a:solidFill>
                  <a:prstClr val="white"/>
                </a:solidFill>
                <a:latin typeface="Georgia" pitchFamily="18" charset="0"/>
                <a:cs typeface="Arial" charset="0"/>
              </a:rPr>
              <a:t>FINAL INSPECTION (TESTING AND COMMISSIONING, REPORTS, CONNECTION,  ISSUANCE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1100" b="1" dirty="0" smtClean="0">
                <a:solidFill>
                  <a:prstClr val="white"/>
                </a:solidFill>
                <a:latin typeface="Georgia" pitchFamily="18" charset="0"/>
                <a:cs typeface="Arial" charset="0"/>
              </a:rPr>
              <a:t>OF CLEARANCE LETTER)</a:t>
            </a:r>
            <a:endParaRPr lang="en-US" sz="1100" b="1" dirty="0">
              <a:solidFill>
                <a:prstClr val="white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56" name="AutoShape 8"/>
          <p:cNvSpPr>
            <a:spLocks noChangeArrowheads="1"/>
          </p:cNvSpPr>
          <p:nvPr/>
        </p:nvSpPr>
        <p:spPr bwMode="auto">
          <a:xfrm>
            <a:off x="76200" y="53975"/>
            <a:ext cx="1490663" cy="436563"/>
          </a:xfrm>
          <a:prstGeom prst="roundRect">
            <a:avLst>
              <a:gd name="adj" fmla="val 694"/>
            </a:avLst>
          </a:prstGeom>
          <a:solidFill>
            <a:srgbClr val="993366"/>
          </a:solidFill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wrap="none" lIns="65306" tIns="32653" rIns="65306" bIns="326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PROCESS 4</a:t>
            </a:r>
            <a:endParaRPr lang="en-US" sz="1400" b="1" dirty="0">
              <a:solidFill>
                <a:schemeClr val="bg1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57" name="Text Box 47"/>
          <p:cNvSpPr txBox="1">
            <a:spLocks noChangeArrowheads="1"/>
          </p:cNvSpPr>
          <p:nvPr/>
        </p:nvSpPr>
        <p:spPr bwMode="auto">
          <a:xfrm>
            <a:off x="76200" y="5257800"/>
            <a:ext cx="2819400" cy="1066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94615" tIns="48895" rIns="94615" bIns="48895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b="1" u="sng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Improvements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950" b="1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 Structured and monitored inspections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950" b="1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Clearance letters issued immediately </a:t>
            </a:r>
          </a:p>
          <a:p>
            <a:pPr marL="57150" indent="-571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950" b="1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Testing and commissioning of systems based on  supplies designed for the development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950" b="1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Reduce interaction</a:t>
            </a:r>
            <a:endParaRPr lang="fi-FI" sz="950" b="1" dirty="0">
              <a:solidFill>
                <a:srgbClr val="000000"/>
              </a:solidFill>
              <a:latin typeface="Calibri" pitchFamily="34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400" b="1" dirty="0">
              <a:solidFill>
                <a:srgbClr val="000000"/>
              </a:solidFill>
              <a:latin typeface="Calibri" pitchFamily="34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900" b="1" dirty="0">
              <a:solidFill>
                <a:srgbClr val="000000"/>
              </a:solidFill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s-MY" sz="900" dirty="0">
              <a:latin typeface="Calibri" pitchFamily="34" charset="0"/>
              <a:cs typeface="+mn-cs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0" y="6586538"/>
            <a:ext cx="9144000" cy="0"/>
          </a:xfrm>
          <a:prstGeom prst="line">
            <a:avLst/>
          </a:prstGeom>
          <a:ln w="76200">
            <a:solidFill>
              <a:srgbClr val="6600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111"/>
          <p:cNvCxnSpPr>
            <a:cxnSpLocks noChangeShapeType="1"/>
          </p:cNvCxnSpPr>
          <p:nvPr/>
        </p:nvCxnSpPr>
        <p:spPr bwMode="auto">
          <a:xfrm rot="5400000">
            <a:off x="1829594" y="3199606"/>
            <a:ext cx="304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" name="Straight Connector 111"/>
          <p:cNvCxnSpPr>
            <a:cxnSpLocks noChangeShapeType="1"/>
          </p:cNvCxnSpPr>
          <p:nvPr/>
        </p:nvCxnSpPr>
        <p:spPr bwMode="auto">
          <a:xfrm rot="5400000">
            <a:off x="1829594" y="3123406"/>
            <a:ext cx="304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-76200" y="6629400"/>
            <a:ext cx="9197975" cy="319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4278" tIns="33425" rIns="64278" bIns="33425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</a:t>
            </a:r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RESEARCH  AND TECHNICAL  LEGISLATION DIVISION, LOCAL GOVERNMENT DEPARTMENT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lack" pitchFamily="3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lack" pitchFamily="32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3773</TotalTime>
  <Words>911</Words>
  <Application>Microsoft Office PowerPoint</Application>
  <PresentationFormat>On-screen Show (4:3)</PresentationFormat>
  <Paragraphs>419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ZahidIsmail</dc:creator>
  <cp:lastModifiedBy>Acer Ferrari</cp:lastModifiedBy>
  <cp:revision>181</cp:revision>
  <dcterms:created xsi:type="dcterms:W3CDTF">2013-02-12T03:07:46Z</dcterms:created>
  <dcterms:modified xsi:type="dcterms:W3CDTF">2013-11-05T07:01:59Z</dcterms:modified>
</cp:coreProperties>
</file>